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3" r:id="rId2"/>
    <p:sldId id="259" r:id="rId3"/>
    <p:sldId id="260" r:id="rId4"/>
    <p:sldId id="257" r:id="rId5"/>
    <p:sldId id="256" r:id="rId6"/>
    <p:sldId id="258" r:id="rId7"/>
    <p:sldId id="268" r:id="rId8"/>
    <p:sldId id="264" r:id="rId9"/>
    <p:sldId id="269" r:id="rId10"/>
    <p:sldId id="265" r:id="rId11"/>
    <p:sldId id="270" r:id="rId12"/>
    <p:sldId id="271" r:id="rId13"/>
    <p:sldId id="273" r:id="rId14"/>
    <p:sldId id="27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6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12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7BCB4-AC5C-457E-8946-9F174D1E366D}" type="datetimeFigureOut">
              <a:rPr lang="ko-KR" altLang="en-US" smtClean="0"/>
              <a:t>2025-10-18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622B8-C4CF-44FE-9B8B-20C52F927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272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BE274-15C7-4BE1-82C3-564365B4D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B2C36B-1A13-48D9-9015-BB954CF48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F84EC-3F13-446C-AC71-FD8011EE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0975-482B-4122-86CD-EC5727A44C43}" type="datetimeFigureOut">
              <a:rPr lang="ko-KR" altLang="en-US" smtClean="0"/>
              <a:t>2025-10-18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3704E4-BD0B-491B-8C24-DF71511EB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9C6E80-E8B1-4BC1-93C1-3C1060938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87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51C87-E506-498A-AAD5-DAA1D3B87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111CC0-052F-4186-93FF-F3357BD83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ECBE5-5104-48CB-94AC-CE7A1B66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0975-482B-4122-86CD-EC5727A44C43}" type="datetimeFigureOut">
              <a:rPr lang="ko-KR" altLang="en-US" smtClean="0"/>
              <a:t>2025-10-18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8B7D87-3B45-4C8A-B058-3A213C1D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8326EE-D932-4BE9-B68C-3FC38D2B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22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73B824-F9AE-4E73-AE90-3F131C1A6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BB5D49-DCA9-4DA3-AFD0-3374009C3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F3B7ED-8C10-4ED0-8E1C-9AB62E53A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0975-482B-4122-86CD-EC5727A44C43}" type="datetimeFigureOut">
              <a:rPr lang="ko-KR" altLang="en-US" smtClean="0"/>
              <a:t>2025-10-18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D9D77F-D278-401B-BAC8-36179F9A6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A7B5EF-87C0-4CDC-89E8-D3E339089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664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F68BF-0585-4848-87A2-2EA1C258D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AFAC7-5FA3-4397-9A18-F32DC0AC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DEBE98-BB7E-4114-A2A9-7D369888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0975-482B-4122-86CD-EC5727A44C43}" type="datetimeFigureOut">
              <a:rPr lang="ko-KR" altLang="en-US" smtClean="0"/>
              <a:t>2025-10-18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9059D8-3E0F-461F-B406-0F457BB94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3C147-CFE8-4825-AAB8-5C337434E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882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BBECA-0212-4EEF-B652-5D8393E2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4D04D2-B0F9-4990-9208-66220F051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B49529-F220-407C-8AA5-392CFF66E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0975-482B-4122-86CD-EC5727A44C43}" type="datetimeFigureOut">
              <a:rPr lang="ko-KR" altLang="en-US" smtClean="0"/>
              <a:t>2025-10-18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5F502-A606-43D8-896B-2A3293529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947E8D-FA87-4268-BCBB-4125B9BD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70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F724-1FCA-4CB7-B5F0-5A606AD7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820DED-8E29-4A68-A3DC-D7DA19BA9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F3612B-6934-4F63-B9B1-5CD5D5B7B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B971D4-FE94-46FD-9A28-240A648C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0975-482B-4122-86CD-EC5727A44C43}" type="datetimeFigureOut">
              <a:rPr lang="ko-KR" altLang="en-US" smtClean="0"/>
              <a:t>2025-10-18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E81F74-C36D-4CF5-A46F-4D3927875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1F04A7-061E-44CA-884E-057467BE1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3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93541-C2A1-4910-9CAD-0C668CCB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2E1C2F-F31D-4B10-91AF-249AC9464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9C7F5F-903D-4156-83DD-F08FDB61A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2D4442-5252-44B7-9FDE-AB55AB743D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F1520A-160D-48C3-ACAC-53017B297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3C48E5-360E-4965-8604-BBF26E55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0975-482B-4122-86CD-EC5727A44C43}" type="datetimeFigureOut">
              <a:rPr lang="ko-KR" altLang="en-US" smtClean="0"/>
              <a:t>2025-10-18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56F69D-43BD-4D49-AEE4-54C136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D928C-9849-490A-B8E1-8CBBE8D4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95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C3550-A4BE-4EAF-9683-5146DB6CF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A8F1DF-8258-4893-9D3F-F1AC13B62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0975-482B-4122-86CD-EC5727A44C43}" type="datetimeFigureOut">
              <a:rPr lang="ko-KR" altLang="en-US" smtClean="0"/>
              <a:t>2025-10-18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0B8AB5-9823-40E1-82A1-F3B8C74BC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F93870-4AE4-4DC0-90AC-2EEF305E2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15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1A24F0-A0B9-4D61-9349-B60FF0B07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0975-482B-4122-86CD-EC5727A44C43}" type="datetimeFigureOut">
              <a:rPr lang="ko-KR" altLang="en-US" smtClean="0"/>
              <a:t>2025-10-18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AD753B-9337-4DA9-9028-5F889FF62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6B042C-426B-4C69-AC8B-1B4E4E6BB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79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6C36E-4198-4573-BB32-3F1A249D5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D2399-5BAE-4606-B697-0E3220A70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9DE50-989A-4E6D-8E53-95E23D792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26A301-B38A-4ED9-9072-E16069907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0975-482B-4122-86CD-EC5727A44C43}" type="datetimeFigureOut">
              <a:rPr lang="ko-KR" altLang="en-US" smtClean="0"/>
              <a:t>2025-10-18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68B4D-6435-4B55-8341-3616A48B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DB8E5A-8799-4A9E-87BD-70B1C2DD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59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1F7EA-90A6-45D0-BDDB-4FCC212B2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446129-F5CF-46B9-B6F9-FDC5A00077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3F637-396E-4361-8895-1CD34FAAF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6E3D92-6545-4348-BB77-BBD925A6C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0975-482B-4122-86CD-EC5727A44C43}" type="datetimeFigureOut">
              <a:rPr lang="ko-KR" altLang="en-US" smtClean="0"/>
              <a:t>2025-10-18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9675F4-BED0-4F37-AA4D-295740AF5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72A78C-1E15-4C2B-BCE5-71E039066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428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E27092-353F-4AA3-946E-6188E4FD7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0CE28C-9F23-485B-B894-8F80C91BA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64C6C-3E3C-4D68-A1B3-636EB63BC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B0975-482B-4122-86CD-EC5727A44C43}" type="datetimeFigureOut">
              <a:rPr lang="ko-KR" altLang="en-US" smtClean="0"/>
              <a:t>2025-10-18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6FE4F4-DA25-4BF7-BC30-61E6CEF69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6FEC71-5927-4919-90CC-E8A9B0B74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2D93B-81C7-43AA-9F91-9D71B2B71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078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E0A509-313F-45CF-88A9-B3959280B845}"/>
              </a:ext>
            </a:extLst>
          </p:cNvPr>
          <p:cNvSpPr txBox="1"/>
          <p:nvPr/>
        </p:nvSpPr>
        <p:spPr>
          <a:xfrm>
            <a:off x="4283901" y="-87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465718-9883-4984-A8C0-B7F46BA0CC12}"/>
              </a:ext>
            </a:extLst>
          </p:cNvPr>
          <p:cNvSpPr txBox="1"/>
          <p:nvPr/>
        </p:nvSpPr>
        <p:spPr>
          <a:xfrm>
            <a:off x="3715380" y="2998113"/>
            <a:ext cx="476124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>
                <a:solidFill>
                  <a:schemeClr val="bg1"/>
                </a:solidFill>
                <a:latin typeface="+mj-lt"/>
              </a:rPr>
              <a:t>우주</a:t>
            </a:r>
            <a:r>
              <a:rPr lang="en-US" altLang="ko-KR" sz="5000">
                <a:solidFill>
                  <a:schemeClr val="bg1"/>
                </a:solidFill>
                <a:latin typeface="+mj-lt"/>
              </a:rPr>
              <a:t>,</a:t>
            </a:r>
            <a:r>
              <a:rPr lang="ko-KR" altLang="en-US" sz="5000">
                <a:solidFill>
                  <a:schemeClr val="bg1"/>
                </a:solidFill>
                <a:latin typeface="+mj-lt"/>
              </a:rPr>
              <a:t> 그리고 게임</a:t>
            </a:r>
          </a:p>
        </p:txBody>
      </p:sp>
    </p:spTree>
    <p:extLst>
      <p:ext uri="{BB962C8B-B14F-4D97-AF65-F5344CB8AC3E}">
        <p14:creationId xmlns:p14="http://schemas.microsoft.com/office/powerpoint/2010/main" val="3290335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A4A3-DFF6-4F7A-A036-7ED0432D86D5}"/>
              </a:ext>
            </a:extLst>
          </p:cNvPr>
          <p:cNvSpPr txBox="1"/>
          <p:nvPr/>
        </p:nvSpPr>
        <p:spPr>
          <a:xfrm>
            <a:off x="538619" y="40083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핵심 시스템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BD441C-B2C9-4DED-95AD-A9E83322432F}"/>
              </a:ext>
            </a:extLst>
          </p:cNvPr>
          <p:cNvSpPr/>
          <p:nvPr/>
        </p:nvSpPr>
        <p:spPr>
          <a:xfrm>
            <a:off x="538619" y="888849"/>
            <a:ext cx="2832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자원 채집 </a:t>
            </a:r>
            <a:r>
              <a:rPr lang="en-US" altLang="ko-KR" sz="1400" b="1">
                <a:solidFill>
                  <a:schemeClr val="accent2"/>
                </a:solidFill>
                <a:latin typeface="+mj-ea"/>
                <a:ea typeface="+mj-ea"/>
              </a:rPr>
              <a:t>&amp; </a:t>
            </a:r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업그레이드 </a:t>
            </a:r>
            <a:r>
              <a:rPr lang="en-US" altLang="ko-KR" sz="1400" b="1">
                <a:solidFill>
                  <a:schemeClr val="accent2"/>
                </a:solidFill>
                <a:latin typeface="+mj-ea"/>
                <a:ea typeface="+mj-ea"/>
              </a:rPr>
              <a:t>&amp; </a:t>
            </a:r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생존 지표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B8853A-56D0-49C9-A45E-CA70B79A1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19" y="1247700"/>
            <a:ext cx="4570853" cy="436708"/>
          </a:xfr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ko-KR" altLang="en-US" sz="1000">
                <a:latin typeface="+mn-ea"/>
              </a:rPr>
              <a:t>매 세션마다 절차적으로 생성되는 행성은 고유의 기후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지형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자원 분포를 가지고 있다</a:t>
            </a:r>
            <a:r>
              <a:rPr lang="en-US" altLang="ko-KR" sz="1000">
                <a:latin typeface="+mn-ea"/>
              </a:rPr>
              <a:t>.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ko-KR" altLang="en-US" sz="1000">
                <a:latin typeface="+mn-ea"/>
              </a:rPr>
              <a:t>플레이어는 생존과 업그레이드에 필요한 자원을 직접</a:t>
            </a:r>
            <a:r>
              <a:rPr lang="en-US" altLang="ko-KR" sz="1000">
                <a:latin typeface="+mn-ea"/>
              </a:rPr>
              <a:t>	 </a:t>
            </a:r>
            <a:r>
              <a:rPr lang="ko-KR" altLang="en-US" sz="1000">
                <a:latin typeface="+mn-ea"/>
              </a:rPr>
              <a:t>탐사하여 확보해야 한다</a:t>
            </a:r>
            <a:r>
              <a:rPr lang="en-US" altLang="ko-KR" sz="1000">
                <a:latin typeface="+mn-ea"/>
              </a:rPr>
              <a:t>.</a:t>
            </a:r>
          </a:p>
          <a:p>
            <a:pPr marL="0" indent="0">
              <a:spcBef>
                <a:spcPts val="500"/>
              </a:spcBef>
              <a:buNone/>
            </a:pPr>
            <a:endParaRPr lang="en-US" altLang="ko-KR" sz="1000">
              <a:latin typeface="+mn-ea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501958A-ECCA-411E-9F7B-AAF7D1C76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200840"/>
              </p:ext>
            </p:extLst>
          </p:nvPr>
        </p:nvGraphicFramePr>
        <p:xfrm>
          <a:off x="538619" y="2871223"/>
          <a:ext cx="4291646" cy="2019300"/>
        </p:xfrm>
        <a:graphic>
          <a:graphicData uri="http://schemas.openxmlformats.org/drawingml/2006/table">
            <a:tbl>
              <a:tblPr/>
              <a:tblGrid>
                <a:gridCol w="1038895">
                  <a:extLst>
                    <a:ext uri="{9D8B030D-6E8A-4147-A177-3AD203B41FA5}">
                      <a16:colId xmlns:a16="http://schemas.microsoft.com/office/drawing/2014/main" val="4077514712"/>
                    </a:ext>
                  </a:extLst>
                </a:gridCol>
                <a:gridCol w="1591474">
                  <a:extLst>
                    <a:ext uri="{9D8B030D-6E8A-4147-A177-3AD203B41FA5}">
                      <a16:colId xmlns:a16="http://schemas.microsoft.com/office/drawing/2014/main" val="2541560862"/>
                    </a:ext>
                  </a:extLst>
                </a:gridCol>
                <a:gridCol w="1661277">
                  <a:extLst>
                    <a:ext uri="{9D8B030D-6E8A-4147-A177-3AD203B41FA5}">
                      <a16:colId xmlns:a16="http://schemas.microsoft.com/office/drawing/2014/main" val="1260728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sz="1050" b="1">
                          <a:solidFill>
                            <a:schemeClr val="bg1"/>
                          </a:solidFill>
                        </a:rPr>
                        <a:t>자원명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>
                          <a:solidFill>
                            <a:schemeClr val="bg1"/>
                          </a:solidFill>
                        </a:rPr>
                        <a:t>주요 용도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916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000"/>
                        <a:t>🌬️ 산소</a:t>
                      </a:r>
                      <a:endParaRPr lang="en-US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생존에 필수</a:t>
                      </a:r>
                      <a:r>
                        <a:rPr lang="en-US" altLang="ko-KR" sz="1000"/>
                        <a:t>. </a:t>
                      </a:r>
                      <a:r>
                        <a:rPr lang="ko-KR" altLang="en-US" sz="1000"/>
                        <a:t>고갈 시 체력 급감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생존 시간 연장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장비 작동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974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000"/>
                        <a:t>🔥 연료</a:t>
                      </a:r>
                      <a:endParaRPr lang="en-US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우주선 및 장비 가동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이륙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발전기 운영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8272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000"/>
                        <a:t>💎 희귀 광물</a:t>
                      </a:r>
                      <a:endParaRPr lang="en-US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깊은 지층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유적에서만 발견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고급 업그레이드 제작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06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000"/>
                        <a:t>⚙️ 합금 금속</a:t>
                      </a:r>
                      <a:endParaRPr lang="en-US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건설</a:t>
                      </a:r>
                      <a:r>
                        <a:rPr lang="en-US" altLang="ko-KR" sz="1000"/>
                        <a:t>·</a:t>
                      </a:r>
                      <a:r>
                        <a:rPr lang="ko-KR" altLang="en-US" sz="1000"/>
                        <a:t>수리용 기본 재료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모듈 제작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무기 강화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241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000"/>
                        <a:t>🌱 유기물</a:t>
                      </a:r>
                      <a:endParaRPr lang="en-US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생물체 잔해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식물 등에서 획득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회복 아이템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연구 재료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771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000"/>
                        <a:t>📡 데이터 조각</a:t>
                      </a:r>
                      <a:endParaRPr lang="en-US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붕괴 전 차원 정보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연구 포인트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기술 해금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31044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52819D5-832A-47A3-82D7-32DBA0EF7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606228"/>
              </p:ext>
            </p:extLst>
          </p:nvPr>
        </p:nvGraphicFramePr>
        <p:xfrm>
          <a:off x="5545715" y="2261623"/>
          <a:ext cx="5681262" cy="1219200"/>
        </p:xfrm>
        <a:graphic>
          <a:graphicData uri="http://schemas.openxmlformats.org/drawingml/2006/table">
            <a:tbl>
              <a:tblPr/>
              <a:tblGrid>
                <a:gridCol w="795156">
                  <a:extLst>
                    <a:ext uri="{9D8B030D-6E8A-4147-A177-3AD203B41FA5}">
                      <a16:colId xmlns:a16="http://schemas.microsoft.com/office/drawing/2014/main" val="1103183464"/>
                    </a:ext>
                  </a:extLst>
                </a:gridCol>
                <a:gridCol w="2708299">
                  <a:extLst>
                    <a:ext uri="{9D8B030D-6E8A-4147-A177-3AD203B41FA5}">
                      <a16:colId xmlns:a16="http://schemas.microsoft.com/office/drawing/2014/main" val="1265569475"/>
                    </a:ext>
                  </a:extLst>
                </a:gridCol>
                <a:gridCol w="2177807">
                  <a:extLst>
                    <a:ext uri="{9D8B030D-6E8A-4147-A177-3AD203B41FA5}">
                      <a16:colId xmlns:a16="http://schemas.microsoft.com/office/drawing/2014/main" val="13733632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카테고리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예시 업그레이드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19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000"/>
                        <a:t>탐사 장비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드릴</a:t>
                      </a:r>
                      <a:r>
                        <a:rPr lang="en-US" altLang="ko-KR" sz="1000"/>
                        <a:t> / </a:t>
                      </a:r>
                      <a:r>
                        <a:rPr lang="ko-KR" altLang="en-US" sz="1000"/>
                        <a:t>제트팩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환경 스캐너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탐사 속도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채집 효율 향상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508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000"/>
                        <a:t>생존 장치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산소통 확장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방사능 차폐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긴급 보호막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생존 시간 증가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693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000"/>
                        <a:t>전투 모듈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자동 터렛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무기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방어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적 제압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48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000"/>
                        <a:t>우주선 모듈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엔진 효율 업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재료 저장소 확장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방어 시스템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이동 속도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루프 효율 상승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9578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4A15C15-6941-4E8A-B426-A15936F88794}"/>
              </a:ext>
            </a:extLst>
          </p:cNvPr>
          <p:cNvSpPr txBox="1"/>
          <p:nvPr/>
        </p:nvSpPr>
        <p:spPr>
          <a:xfrm>
            <a:off x="538619" y="1889369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자원 채집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78FF04-D5DA-420D-8342-6C692C52B03C}"/>
              </a:ext>
            </a:extLst>
          </p:cNvPr>
          <p:cNvSpPr txBox="1"/>
          <p:nvPr/>
        </p:nvSpPr>
        <p:spPr>
          <a:xfrm>
            <a:off x="5545716" y="1889369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업그레이드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064E1-6470-46A9-93C9-4323326BCFE0}"/>
              </a:ext>
            </a:extLst>
          </p:cNvPr>
          <p:cNvSpPr/>
          <p:nvPr/>
        </p:nvSpPr>
        <p:spPr>
          <a:xfrm>
            <a:off x="538619" y="2226708"/>
            <a:ext cx="2909576" cy="464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buFont typeface="+mj-lt"/>
              <a:buAutoNum type="arabicPeriod"/>
            </a:pPr>
            <a:r>
              <a:rPr lang="ko-KR" altLang="en-US" sz="1000"/>
              <a:t>지표 탐사 </a:t>
            </a:r>
            <a:r>
              <a:rPr lang="en-US" altLang="ko-KR" sz="1000"/>
              <a:t>– </a:t>
            </a:r>
            <a:r>
              <a:rPr lang="ko-KR" altLang="en-US" sz="1000"/>
              <a:t>산소</a:t>
            </a:r>
            <a:r>
              <a:rPr lang="en-US" altLang="ko-KR" sz="1000"/>
              <a:t>, </a:t>
            </a:r>
            <a:r>
              <a:rPr lang="ko-KR" altLang="en-US" sz="1000"/>
              <a:t>금속</a:t>
            </a:r>
            <a:r>
              <a:rPr lang="en-US" altLang="ko-KR" sz="1000"/>
              <a:t>, </a:t>
            </a:r>
            <a:r>
              <a:rPr lang="ko-KR" altLang="en-US" sz="1000"/>
              <a:t>유기물 등 기본 자원 채집</a:t>
            </a:r>
            <a:endParaRPr lang="en-US" altLang="ko-KR" sz="1000"/>
          </a:p>
          <a:p>
            <a:pPr>
              <a:spcBef>
                <a:spcPts val="500"/>
              </a:spcBef>
              <a:buFont typeface="+mj-lt"/>
              <a:buAutoNum type="arabicPeriod"/>
            </a:pPr>
            <a:r>
              <a:rPr lang="ko-KR" altLang="en-US" sz="1000" b="1"/>
              <a:t>지하 채굴</a:t>
            </a:r>
            <a:r>
              <a:rPr lang="ko-KR" altLang="en-US" sz="1000"/>
              <a:t> </a:t>
            </a:r>
            <a:r>
              <a:rPr lang="en-US" altLang="ko-KR" sz="1000"/>
              <a:t>– </a:t>
            </a:r>
            <a:r>
              <a:rPr lang="ko-KR" altLang="en-US" sz="1000"/>
              <a:t>고위험 구역에서 희귀 자원 획득</a:t>
            </a:r>
            <a:endParaRPr lang="en-US" altLang="ko-KR" sz="10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2F6F54-0FEA-465C-A0E5-23840772F69E}"/>
              </a:ext>
            </a:extLst>
          </p:cNvPr>
          <p:cNvSpPr txBox="1"/>
          <p:nvPr/>
        </p:nvSpPr>
        <p:spPr>
          <a:xfrm>
            <a:off x="5545715" y="377633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생존 지표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816A3B0-449E-4CBA-9559-27D4C4AA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816128"/>
              </p:ext>
            </p:extLst>
          </p:nvPr>
        </p:nvGraphicFramePr>
        <p:xfrm>
          <a:off x="5545715" y="4135813"/>
          <a:ext cx="5936635" cy="1297855"/>
        </p:xfrm>
        <a:graphic>
          <a:graphicData uri="http://schemas.openxmlformats.org/drawingml/2006/table">
            <a:tbl>
              <a:tblPr/>
              <a:tblGrid>
                <a:gridCol w="883006">
                  <a:extLst>
                    <a:ext uri="{9D8B030D-6E8A-4147-A177-3AD203B41FA5}">
                      <a16:colId xmlns:a16="http://schemas.microsoft.com/office/drawing/2014/main" val="428746840"/>
                    </a:ext>
                  </a:extLst>
                </a:gridCol>
                <a:gridCol w="2803698">
                  <a:extLst>
                    <a:ext uri="{9D8B030D-6E8A-4147-A177-3AD203B41FA5}">
                      <a16:colId xmlns:a16="http://schemas.microsoft.com/office/drawing/2014/main" val="648882070"/>
                    </a:ext>
                  </a:extLst>
                </a:gridCol>
                <a:gridCol w="2249931">
                  <a:extLst>
                    <a:ext uri="{9D8B030D-6E8A-4147-A177-3AD203B41FA5}">
                      <a16:colId xmlns:a16="http://schemas.microsoft.com/office/drawing/2014/main" val="2258885574"/>
                    </a:ext>
                  </a:extLst>
                </a:gridCol>
              </a:tblGrid>
              <a:tr h="259571">
                <a:tc>
                  <a:txBody>
                    <a:bodyPr/>
                    <a:lstStyle/>
                    <a:p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지표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위험 시 결과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16876"/>
                  </a:ext>
                </a:extLst>
              </a:tr>
              <a:tr h="259571">
                <a:tc>
                  <a:txBody>
                    <a:bodyPr/>
                    <a:lstStyle/>
                    <a:p>
                      <a:r>
                        <a:rPr lang="ko-KR" altLang="en-US" sz="1000"/>
                        <a:t>체력</a:t>
                      </a:r>
                      <a:endParaRPr lang="en-US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전투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낙하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폭발 피해에 영향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/>
                        <a:t>0 </a:t>
                      </a:r>
                      <a:r>
                        <a:rPr lang="ko-KR" altLang="en-US" sz="1000"/>
                        <a:t>시 즉시 사망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130187"/>
                  </a:ext>
                </a:extLst>
              </a:tr>
              <a:tr h="259571">
                <a:tc>
                  <a:txBody>
                    <a:bodyPr/>
                    <a:lstStyle/>
                    <a:p>
                      <a:r>
                        <a:rPr lang="ko-KR" altLang="en-US" sz="1000"/>
                        <a:t>산소</a:t>
                      </a:r>
                      <a:endParaRPr lang="en-US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환경 지속 노출 시 감소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시야 흐려짐 → 질식사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108044"/>
                  </a:ext>
                </a:extLst>
              </a:tr>
              <a:tr h="259571">
                <a:tc>
                  <a:txBody>
                    <a:bodyPr/>
                    <a:lstStyle/>
                    <a:p>
                      <a:r>
                        <a:rPr lang="ko-KR" altLang="en-US" sz="1000"/>
                        <a:t>방사능</a:t>
                      </a:r>
                      <a:endParaRPr lang="en-US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플레어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지하 채굴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붕괴 지역 탐험 시 서서히 누적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/>
                        <a:t>100 </a:t>
                      </a:r>
                      <a:r>
                        <a:rPr lang="ko-KR" altLang="en-US" sz="1000"/>
                        <a:t>시 즉시 사망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198651"/>
                  </a:ext>
                </a:extLst>
              </a:tr>
              <a:tr h="259571">
                <a:tc>
                  <a:txBody>
                    <a:bodyPr/>
                    <a:lstStyle/>
                    <a:p>
                      <a:r>
                        <a:rPr lang="ko-KR" altLang="en-US" sz="1000"/>
                        <a:t>에너지</a:t>
                      </a:r>
                      <a:endParaRPr lang="en-US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장비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시스템 유지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장비 불능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시야 어둠</a:t>
                      </a:r>
                      <a:r>
                        <a:rPr lang="en-US" altLang="ko-KR" sz="1000"/>
                        <a:t> </a:t>
                      </a:r>
                      <a:r>
                        <a:rPr lang="ko-KR" altLang="en-US" sz="1000"/>
                        <a:t>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931463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A4A3-DFF6-4F7A-A036-7ED0432D86D5}"/>
              </a:ext>
            </a:extLst>
          </p:cNvPr>
          <p:cNvSpPr txBox="1"/>
          <p:nvPr/>
        </p:nvSpPr>
        <p:spPr>
          <a:xfrm>
            <a:off x="538619" y="40083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핵심 시스템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BD441C-B2C9-4DED-95AD-A9E83322432F}"/>
              </a:ext>
            </a:extLst>
          </p:cNvPr>
          <p:cNvSpPr/>
          <p:nvPr/>
        </p:nvSpPr>
        <p:spPr>
          <a:xfrm>
            <a:off x="538619" y="888849"/>
            <a:ext cx="2832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아트</a:t>
            </a:r>
          </a:p>
        </p:txBody>
      </p:sp>
      <p:sp>
        <p:nvSpPr>
          <p:cNvPr id="20" name="AutoShape 6" descr="생성된 이미지">
            <a:extLst>
              <a:ext uri="{FF2B5EF4-FFF2-40B4-BE49-F238E27FC236}">
                <a16:creationId xmlns:a16="http://schemas.microsoft.com/office/drawing/2014/main" id="{D402EAC6-86CF-4957-9FF3-6EEB820C95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2468647" cy="246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ABA40AB-86F4-424E-8483-1B68D374F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33" y="1315310"/>
            <a:ext cx="4291913" cy="2420493"/>
          </a:xfrm>
          <a:prstGeom prst="rect">
            <a:avLst/>
          </a:prstGeom>
        </p:spPr>
      </p:pic>
      <p:pic>
        <p:nvPicPr>
          <p:cNvPr id="1026" name="Picture 2" descr="https://3rd-strike.com/wp-content/uploads/2025/02/A-Game-About-Digging-A-Hole-3-1024x576.jpg">
            <a:extLst>
              <a:ext uri="{FF2B5EF4-FFF2-40B4-BE49-F238E27FC236}">
                <a16:creationId xmlns:a16="http://schemas.microsoft.com/office/drawing/2014/main" id="{E582774F-E846-441D-8315-0CB4E3AA1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99" y="1315310"/>
            <a:ext cx="4291913" cy="241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AD9CCBC-636A-43F5-AB5A-8E00B971CB03}"/>
              </a:ext>
            </a:extLst>
          </p:cNvPr>
          <p:cNvSpPr/>
          <p:nvPr/>
        </p:nvSpPr>
        <p:spPr>
          <a:xfrm>
            <a:off x="5845160" y="3729511"/>
            <a:ext cx="2919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/>
              <a:t>A Game About Digging A Hole ingame</a:t>
            </a:r>
          </a:p>
        </p:txBody>
      </p:sp>
    </p:spTree>
    <p:extLst>
      <p:ext uri="{BB962C8B-B14F-4D97-AF65-F5344CB8AC3E}">
        <p14:creationId xmlns:p14="http://schemas.microsoft.com/office/powerpoint/2010/main" val="404241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A4A3-DFF6-4F7A-A036-7ED0432D86D5}"/>
              </a:ext>
            </a:extLst>
          </p:cNvPr>
          <p:cNvSpPr txBox="1"/>
          <p:nvPr/>
        </p:nvSpPr>
        <p:spPr>
          <a:xfrm>
            <a:off x="538619" y="40083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개발 일정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20" name="AutoShape 6" descr="생성된 이미지">
            <a:extLst>
              <a:ext uri="{FF2B5EF4-FFF2-40B4-BE49-F238E27FC236}">
                <a16:creationId xmlns:a16="http://schemas.microsoft.com/office/drawing/2014/main" id="{D402EAC6-86CF-4957-9FF3-6EEB820C95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2468647" cy="246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579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E0A509-313F-45CF-88A9-B3959280B845}"/>
              </a:ext>
            </a:extLst>
          </p:cNvPr>
          <p:cNvSpPr txBox="1"/>
          <p:nvPr/>
        </p:nvSpPr>
        <p:spPr>
          <a:xfrm>
            <a:off x="4283901" y="-87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465718-9883-4984-A8C0-B7F46BA0CC12}"/>
              </a:ext>
            </a:extLst>
          </p:cNvPr>
          <p:cNvSpPr txBox="1"/>
          <p:nvPr/>
        </p:nvSpPr>
        <p:spPr>
          <a:xfrm>
            <a:off x="4999385" y="2998113"/>
            <a:ext cx="2794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</a:rPr>
              <a:t>Eclipser</a:t>
            </a:r>
            <a:endParaRPr lang="ko-KR" altLang="en-US" sz="50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5663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A4A3-DFF6-4F7A-A036-7ED0432D86D5}"/>
              </a:ext>
            </a:extLst>
          </p:cNvPr>
          <p:cNvSpPr txBox="1"/>
          <p:nvPr/>
        </p:nvSpPr>
        <p:spPr>
          <a:xfrm>
            <a:off x="538619" y="40083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코드 최적화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20" name="AutoShape 6" descr="생성된 이미지">
            <a:extLst>
              <a:ext uri="{FF2B5EF4-FFF2-40B4-BE49-F238E27FC236}">
                <a16:creationId xmlns:a16="http://schemas.microsoft.com/office/drawing/2014/main" id="{D402EAC6-86CF-4957-9FF3-6EEB820C95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2468647" cy="246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5A09E-7F08-4050-8EB1-F75F0618A55E}"/>
              </a:ext>
            </a:extLst>
          </p:cNvPr>
          <p:cNvSpPr txBox="1"/>
          <p:nvPr/>
        </p:nvSpPr>
        <p:spPr>
          <a:xfrm>
            <a:off x="538619" y="963827"/>
            <a:ext cx="178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1. </a:t>
            </a:r>
            <a:r>
              <a:rPr lang="ko-KR" altLang="en-US" sz="1400"/>
              <a:t>멀티스레딩 적용 전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8ED8E5A-F922-4EF7-AE1E-7E0CFFD43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626" y="1610770"/>
            <a:ext cx="4706190" cy="29546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7F00"/>
                </a:solidFill>
                <a:effectLst/>
                <a:latin typeface="Arial Unicode MS"/>
                <a:ea typeface="JetBrains Mono"/>
              </a:rPr>
              <a:t>// Called when the game starts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7F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void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216F85"/>
                </a:solidFill>
                <a:effectLst/>
                <a:latin typeface="Arial Unicode MS"/>
                <a:ea typeface="JetBrains Mono"/>
              </a:rPr>
              <a:t>UVoxelManager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::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880000"/>
                </a:solidFill>
                <a:effectLst/>
                <a:latin typeface="Arial Unicode MS"/>
                <a:ea typeface="JetBrains Mono"/>
              </a:rPr>
              <a:t>BeginPlay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216F85"/>
                </a:solidFill>
                <a:effectLst/>
                <a:latin typeface="Arial Unicode MS"/>
                <a:ea typeface="JetBrains Mono"/>
              </a:rPr>
              <a:t>Super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::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880000"/>
                </a:solidFill>
                <a:effectLst/>
                <a:latin typeface="Arial Unicode MS"/>
                <a:ea typeface="JetBrains Mono"/>
              </a:rPr>
              <a:t>BeginPlay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6F008A"/>
                </a:solidFill>
                <a:effectLst/>
                <a:latin typeface="Arial Unicode MS"/>
                <a:ea typeface="JetBrains Mono"/>
              </a:rPr>
              <a:t>check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880000"/>
                </a:solidFill>
                <a:effectLst/>
                <a:latin typeface="Arial Unicode MS"/>
                <a:ea typeface="JetBrains Mono"/>
              </a:rPr>
              <a:t>GetOwner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());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const double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StartTime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216F85"/>
                </a:solidFill>
                <a:effectLst/>
                <a:latin typeface="Arial Unicode MS"/>
                <a:ea typeface="JetBrains Mono"/>
              </a:rPr>
              <a:t>FPlatformTime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::Seconds();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7F00"/>
                </a:solidFill>
                <a:effectLst/>
                <a:latin typeface="Arial Unicode MS"/>
                <a:ea typeface="JetBrains Mono"/>
              </a:rPr>
              <a:t>// Voxel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7F0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은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7F00"/>
                </a:solidFill>
                <a:effectLst/>
                <a:latin typeface="Arial Unicode MS"/>
                <a:ea typeface="JetBrains Mono"/>
              </a:rPr>
              <a:t> Actor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7F0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의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7F00"/>
                </a:solidFill>
                <a:effectLst/>
                <a:latin typeface="Arial Unicode MS"/>
                <a:ea typeface="JetBrains Mono"/>
              </a:rPr>
              <a:t> Location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7F0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을 중점으로 생성됨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7F0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7F0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216F85"/>
                </a:solidFill>
                <a:effectLst/>
                <a:latin typeface="Arial Unicode MS"/>
                <a:ea typeface="JetBrains Mono"/>
              </a:rPr>
              <a:t>int32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x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0;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x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ChunkNum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 ++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216F85"/>
                </a:solidFill>
                <a:effectLst/>
                <a:latin typeface="Arial Unicode MS"/>
                <a:ea typeface="JetBrains Mono"/>
              </a:rPr>
              <a:t>int32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y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0;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y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ChunkNum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 ++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216F85"/>
                </a:solidFill>
                <a:effectLst/>
                <a:latin typeface="Arial Unicode MS"/>
                <a:ea typeface="JetBrains Mono"/>
              </a:rPr>
              <a:t>int32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z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0;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z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ChunkNum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 ++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z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{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216F85"/>
                </a:solidFill>
                <a:effectLst/>
                <a:latin typeface="Arial Unicode MS"/>
                <a:ea typeface="JetBrains Mono"/>
              </a:rPr>
              <a:t>FChunkSettingInfo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ChunkInfo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2B91AF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216F85"/>
                </a:solidFill>
                <a:effectLst/>
                <a:latin typeface="Arial Unicode MS"/>
                <a:ea typeface="JetBrains Mono"/>
              </a:rPr>
              <a:t>FIntVector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2B91AF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z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2B91AF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CellSize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CellNum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ChunkNum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2B91AF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ChunkInfo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880000"/>
                </a:solidFill>
                <a:effectLst/>
                <a:latin typeface="Arial Unicode MS"/>
                <a:ea typeface="JetBrains Mono"/>
              </a:rPr>
              <a:t>Calculate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 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216F85"/>
                </a:solidFill>
                <a:effectLst/>
                <a:latin typeface="Arial Unicode MS"/>
                <a:ea typeface="JetBrains Mono"/>
              </a:rPr>
              <a:t>UVoxelChunk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Chunk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880000"/>
                </a:solidFill>
                <a:effectLst/>
                <a:latin typeface="Arial Unicode MS"/>
                <a:ea typeface="JetBrains Mono"/>
              </a:rPr>
              <a:t>NewObject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216F85"/>
                </a:solidFill>
                <a:effectLst/>
                <a:latin typeface="Arial Unicode MS"/>
                <a:ea typeface="JetBrains Mono"/>
              </a:rPr>
              <a:t>UVoxelChunk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&gt;(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880000"/>
                </a:solidFill>
                <a:effectLst/>
                <a:latin typeface="Arial Unicode MS"/>
                <a:ea typeface="JetBrains Mono"/>
              </a:rPr>
              <a:t>GetOwner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());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Chunk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-&gt;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880000"/>
                </a:solidFill>
                <a:effectLst/>
                <a:latin typeface="Arial Unicode MS"/>
                <a:ea typeface="JetBrains Mono"/>
              </a:rPr>
              <a:t>RegisterComponent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Chunk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-&gt;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880000"/>
                </a:solidFill>
                <a:effectLst/>
                <a:latin typeface="Arial Unicode MS"/>
                <a:ea typeface="JetBrains Mono"/>
              </a:rPr>
              <a:t>AttachToComponent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216F85"/>
                </a:solidFill>
                <a:effectLst/>
                <a:latin typeface="Arial Unicode MS"/>
                <a:ea typeface="JetBrains Mono"/>
              </a:rPr>
              <a:t>FAttachmentTransformRules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::KeepRelativeTransform);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Chunk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-&gt;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880000"/>
                </a:solidFill>
                <a:effectLst/>
                <a:latin typeface="Arial Unicode MS"/>
                <a:ea typeface="JetBrains Mono"/>
              </a:rPr>
              <a:t>SetRelativeLocation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ChunkInfo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Arial Unicode MS"/>
                <a:ea typeface="JetBrains Mono"/>
              </a:rPr>
              <a:t>ChunkPos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 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Chunk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-&gt;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880000"/>
                </a:solidFill>
                <a:effectLst/>
                <a:latin typeface="Arial Unicode MS"/>
                <a:ea typeface="JetBrains Mono"/>
              </a:rPr>
              <a:t>Build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ChunkInfo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Chunk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-&gt;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880000"/>
                </a:solidFill>
                <a:effectLst/>
                <a:latin typeface="Arial Unicode MS"/>
                <a:ea typeface="JetBrains Mono"/>
              </a:rPr>
              <a:t>SetVoxelManager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880000"/>
                </a:solidFill>
                <a:effectLst/>
                <a:latin typeface="Arial Unicode MS"/>
                <a:ea typeface="JetBrains Mono"/>
              </a:rPr>
              <a:t>RegisterChunk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216F85"/>
                </a:solidFill>
                <a:effectLst/>
                <a:latin typeface="Arial Unicode MS"/>
                <a:ea typeface="JetBrains Mono"/>
              </a:rPr>
              <a:t>FIntVector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2B91AF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z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2B91AF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Chunk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}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const double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ElapsedMs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(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216F85"/>
                </a:solidFill>
                <a:effectLst/>
                <a:latin typeface="Arial Unicode MS"/>
                <a:ea typeface="JetBrains Mono"/>
              </a:rPr>
              <a:t>FPlatformTime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::Seconds() -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StartTime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 * 1000.0;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6F008A"/>
                </a:solidFill>
                <a:effectLst/>
                <a:latin typeface="Arial Unicode MS"/>
                <a:ea typeface="JetBrains Mono"/>
              </a:rPr>
              <a:t>UE_LOG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LogTemp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2F4F4F"/>
                </a:solidFill>
                <a:effectLst/>
                <a:latin typeface="Arial Unicode MS"/>
                <a:ea typeface="JetBrains Mono"/>
              </a:rPr>
              <a:t>Warning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TEXT(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A31515"/>
                </a:solidFill>
                <a:effectLst/>
                <a:latin typeface="Arial Unicode MS"/>
                <a:ea typeface="JetBrains Mono"/>
              </a:rPr>
              <a:t>"[VoxelManagerComponent] Build Time : %.2f ms"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ElapsedMs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b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FBCE71-65E2-4CB1-9E98-2359AF820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26" y="4736419"/>
            <a:ext cx="3258765" cy="1107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F06685A-CBB2-40E8-9E8C-BD10B2382F0B}"/>
              </a:ext>
            </a:extLst>
          </p:cNvPr>
          <p:cNvSpPr/>
          <p:nvPr/>
        </p:nvSpPr>
        <p:spPr>
          <a:xfrm>
            <a:off x="535425" y="4921261"/>
            <a:ext cx="293541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ko-KR" sz="1000">
                <a:solidFill>
                  <a:srgbClr val="0D0D0D"/>
                </a:solidFill>
                <a:latin typeface="+mn-ea"/>
              </a:rPr>
              <a:t>cell Size = 20, cell Num = 80, Chunk Num = 10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sz="1000">
                <a:solidFill>
                  <a:srgbClr val="0D0D0D"/>
                </a:solidFill>
                <a:latin typeface="+mn-ea"/>
              </a:rPr>
              <a:t>평균  </a:t>
            </a:r>
            <a:r>
              <a:rPr lang="en-US" altLang="ko-KR" sz="1000">
                <a:solidFill>
                  <a:srgbClr val="0D0D0D"/>
                </a:solidFill>
                <a:latin typeface="+mn-ea"/>
              </a:rPr>
              <a:t>1</a:t>
            </a:r>
            <a:r>
              <a:rPr lang="ko-KR" altLang="en-US" sz="1000">
                <a:solidFill>
                  <a:srgbClr val="0D0D0D"/>
                </a:solidFill>
                <a:latin typeface="+mn-ea"/>
              </a:rPr>
              <a:t>억 </a:t>
            </a:r>
            <a:r>
              <a:rPr lang="en-US" altLang="ko-KR" sz="1000">
                <a:solidFill>
                  <a:srgbClr val="0D0D0D"/>
                </a:solidFill>
                <a:latin typeface="+mn-ea"/>
              </a:rPr>
              <a:t>9</a:t>
            </a:r>
            <a:r>
              <a:rPr lang="ko-KR" altLang="en-US" sz="1000">
                <a:solidFill>
                  <a:srgbClr val="0D0D0D"/>
                </a:solidFill>
                <a:latin typeface="+mn-ea"/>
              </a:rPr>
              <a:t>천 </a:t>
            </a:r>
            <a:r>
              <a:rPr lang="en-US" altLang="ko-KR" sz="1000">
                <a:solidFill>
                  <a:srgbClr val="0D0D0D"/>
                </a:solidFill>
                <a:latin typeface="+mn-ea"/>
              </a:rPr>
              <a:t>2</a:t>
            </a:r>
            <a:r>
              <a:rPr lang="ko-KR" altLang="en-US" sz="1000">
                <a:solidFill>
                  <a:srgbClr val="0D0D0D"/>
                </a:solidFill>
                <a:latin typeface="+mn-ea"/>
              </a:rPr>
              <a:t>백만 삼각형 생성</a:t>
            </a:r>
            <a:endParaRPr lang="en-US" altLang="ko-KR" sz="1000">
              <a:solidFill>
                <a:srgbClr val="0D0D0D"/>
              </a:solidFill>
              <a:latin typeface="+mn-ea"/>
            </a:endParaRP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altLang="ko-KR" sz="1000">
                <a:solidFill>
                  <a:srgbClr val="0D0D0D"/>
                </a:solidFill>
                <a:latin typeface="+mn-ea"/>
              </a:rPr>
              <a:t>28205.46 ms </a:t>
            </a:r>
            <a:r>
              <a:rPr lang="ko-KR" altLang="en-US" sz="1000">
                <a:solidFill>
                  <a:srgbClr val="0D0D0D"/>
                </a:solidFill>
                <a:latin typeface="+mn-ea"/>
              </a:rPr>
              <a:t>소요</a:t>
            </a:r>
            <a:endParaRPr lang="ko-KR" altLang="en-US" sz="10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28553F-3F09-441E-B43C-C16AF384C81B}"/>
              </a:ext>
            </a:extLst>
          </p:cNvPr>
          <p:cNvSpPr txBox="1"/>
          <p:nvPr/>
        </p:nvSpPr>
        <p:spPr>
          <a:xfrm>
            <a:off x="563626" y="1313471"/>
            <a:ext cx="2534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For</a:t>
            </a:r>
            <a:r>
              <a:rPr lang="ko-KR" altLang="en-US" sz="1000"/>
              <a:t>문으로 순차적으로 </a:t>
            </a:r>
            <a:r>
              <a:rPr lang="en-US" altLang="ko-KR" sz="1000"/>
              <a:t>Voxel</a:t>
            </a:r>
            <a:r>
              <a:rPr lang="ko-KR" altLang="en-US" sz="1000"/>
              <a:t>의 </a:t>
            </a:r>
            <a:r>
              <a:rPr lang="en-US" altLang="ko-KR" sz="1000"/>
              <a:t>Chunk </a:t>
            </a:r>
            <a:r>
              <a:rPr lang="ko-KR" altLang="en-US" sz="100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84038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E0A509-313F-45CF-88A9-B3959280B845}"/>
              </a:ext>
            </a:extLst>
          </p:cNvPr>
          <p:cNvSpPr txBox="1"/>
          <p:nvPr/>
        </p:nvSpPr>
        <p:spPr>
          <a:xfrm>
            <a:off x="4283901" y="-87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20EA3-25CD-45FD-8BC4-9DFDE57B78FB}"/>
              </a:ext>
            </a:extLst>
          </p:cNvPr>
          <p:cNvSpPr txBox="1"/>
          <p:nvPr/>
        </p:nvSpPr>
        <p:spPr>
          <a:xfrm>
            <a:off x="538619" y="40083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우주와 게임</a:t>
            </a:r>
            <a:endParaRPr lang="en-US" altLang="ko-KR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AC2F1C-B187-4ACB-9CE2-5ACB8EE25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8" y="919509"/>
            <a:ext cx="4719181" cy="4719181"/>
          </a:xfrm>
          <a:prstGeom prst="rect">
            <a:avLst/>
          </a:prstGeom>
        </p:spPr>
      </p:pic>
      <p:pic>
        <p:nvPicPr>
          <p:cNvPr id="3076" name="Picture 4" descr="Is Super Mario Galaxy a Masterpiece in Video Game History? | Part 1 of 2">
            <a:extLst>
              <a:ext uri="{FF2B5EF4-FFF2-40B4-BE49-F238E27FC236}">
                <a16:creationId xmlns:a16="http://schemas.microsoft.com/office/drawing/2014/main" id="{B77F0B9A-8F69-4D9E-8429-41E326FDA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919509"/>
            <a:ext cx="5155748" cy="282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37525F-CB51-4B41-985E-107ED49C822C}"/>
              </a:ext>
            </a:extLst>
          </p:cNvPr>
          <p:cNvSpPr txBox="1"/>
          <p:nvPr/>
        </p:nvSpPr>
        <p:spPr>
          <a:xfrm>
            <a:off x="1576372" y="5689252"/>
            <a:ext cx="2643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VR</a:t>
            </a:r>
            <a:r>
              <a:rPr lang="ko-KR" altLang="en-US"/>
              <a:t>로 하면서 찍은</a:t>
            </a:r>
            <a:endParaRPr lang="en-US" altLang="ko-KR"/>
          </a:p>
          <a:p>
            <a:r>
              <a:rPr lang="en-US" altLang="ko-KR"/>
              <a:t>Outer Wilds </a:t>
            </a:r>
            <a:r>
              <a:rPr lang="ko-KR" altLang="en-US"/>
              <a:t>달착륙 장면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1C1B59-5F1D-4F29-AE24-C9A0BA3A1A96}"/>
              </a:ext>
            </a:extLst>
          </p:cNvPr>
          <p:cNvSpPr txBox="1"/>
          <p:nvPr/>
        </p:nvSpPr>
        <p:spPr>
          <a:xfrm>
            <a:off x="6287643" y="3859887"/>
            <a:ext cx="477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어렸을 때 한 닌텐도 </a:t>
            </a:r>
            <a:r>
              <a:rPr lang="en-US" altLang="ko-KR"/>
              <a:t>Wii – Super Mario Galaxy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FF7022-0BBF-4D2B-B504-4BC9C453E76F}"/>
              </a:ext>
            </a:extLst>
          </p:cNvPr>
          <p:cNvSpPr txBox="1"/>
          <p:nvPr/>
        </p:nvSpPr>
        <p:spPr>
          <a:xfrm>
            <a:off x="6095999" y="4521200"/>
            <a:ext cx="428995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 게임을 하면서 미지의 세계를 탐험하는 게 참 재밌었다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탐험을 해보았지만</a:t>
            </a:r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무한한 우주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끝이 보이지 않은 공혀한 우주를 유영하면서</a:t>
            </a:r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낯선 행성들에 착륙해 탐험해 나가는게 가장 재미있었다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지금까지는 남들이 창조한 우주를 탐험해보았다면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이제는 내가 만든 우주를 남들에게 보여주고 싶어</a:t>
            </a:r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우주를 배경으로 한 게임을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만들고 싶어졌다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694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DED9F0-BB56-4EEA-81C5-3AE2DE59BA0C}"/>
              </a:ext>
            </a:extLst>
          </p:cNvPr>
          <p:cNvSpPr txBox="1"/>
          <p:nvPr/>
        </p:nvSpPr>
        <p:spPr>
          <a:xfrm>
            <a:off x="538619" y="400833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참고 자료 </a:t>
            </a:r>
            <a:r>
              <a:rPr lang="en-US" altLang="ko-KR">
                <a:latin typeface="+mj-ea"/>
                <a:ea typeface="+mj-ea"/>
              </a:rPr>
              <a:t>– </a:t>
            </a:r>
            <a:r>
              <a:rPr lang="ko-KR" altLang="en-US">
                <a:latin typeface="+mj-ea"/>
                <a:ea typeface="+mj-ea"/>
              </a:rPr>
              <a:t>유명한 우주 배경 게임들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0A509-313F-45CF-88A9-B3959280B845}"/>
              </a:ext>
            </a:extLst>
          </p:cNvPr>
          <p:cNvSpPr txBox="1"/>
          <p:nvPr/>
        </p:nvSpPr>
        <p:spPr>
          <a:xfrm>
            <a:off x="4283901" y="-87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pic>
        <p:nvPicPr>
          <p:cNvPr id="4112" name="Picture 16" descr="주간 스팀 종합] 발전의 아이콘 '노 맨즈 스카이', '레디 오어 낫' DLC 인기 &lt; 게임 &lt; 뉴스 &lt; 기사본문 - 경향게임스">
            <a:extLst>
              <a:ext uri="{FF2B5EF4-FFF2-40B4-BE49-F238E27FC236}">
                <a16:creationId xmlns:a16="http://schemas.microsoft.com/office/drawing/2014/main" id="{3FC9547B-D3C1-487B-9597-9ED6F34D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66" y="1714500"/>
            <a:ext cx="3571812" cy="201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6A5D14-9870-4298-8E7F-4AF49C67ADF5}"/>
              </a:ext>
            </a:extLst>
          </p:cNvPr>
          <p:cNvSpPr txBox="1"/>
          <p:nvPr/>
        </p:nvSpPr>
        <p:spPr>
          <a:xfrm>
            <a:off x="1326247" y="3810000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No Man’s Sky</a:t>
            </a:r>
            <a:endParaRPr lang="ko-KR" altLang="en-US"/>
          </a:p>
        </p:txBody>
      </p:sp>
      <p:pic>
        <p:nvPicPr>
          <p:cNvPr id="4114" name="Picture 18" descr="ASTRONEER: Glitchwalkers (한국어판)">
            <a:extLst>
              <a:ext uri="{FF2B5EF4-FFF2-40B4-BE49-F238E27FC236}">
                <a16:creationId xmlns:a16="http://schemas.microsoft.com/office/drawing/2014/main" id="{7053340F-A803-4557-AB3B-021A8D98B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047" y="1714500"/>
            <a:ext cx="3571812" cy="200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B73DCD-47F5-4606-8F1F-726F00184751}"/>
              </a:ext>
            </a:extLst>
          </p:cNvPr>
          <p:cNvSpPr txBox="1"/>
          <p:nvPr/>
        </p:nvSpPr>
        <p:spPr>
          <a:xfrm>
            <a:off x="5323168" y="3810000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ASTRONEER</a:t>
            </a:r>
            <a:endParaRPr lang="ko-KR" altLang="en-US"/>
          </a:p>
        </p:txBody>
      </p:sp>
      <p:pic>
        <p:nvPicPr>
          <p:cNvPr id="4120" name="Picture 24" descr="Outer Wilds - Plugged In">
            <a:extLst>
              <a:ext uri="{FF2B5EF4-FFF2-40B4-BE49-F238E27FC236}">
                <a16:creationId xmlns:a16="http://schemas.microsoft.com/office/drawing/2014/main" id="{CC28B608-D4FA-464A-9A04-C28019DDD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428" y="1714500"/>
            <a:ext cx="3571812" cy="204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60264C-C1C9-401E-90FC-9C9CEF19EFB4}"/>
              </a:ext>
            </a:extLst>
          </p:cNvPr>
          <p:cNvSpPr txBox="1"/>
          <p:nvPr/>
        </p:nvSpPr>
        <p:spPr>
          <a:xfrm>
            <a:off x="9356549" y="3810000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Outer Wilds</a:t>
            </a:r>
            <a:endParaRPr lang="ko-KR" altLang="en-US"/>
          </a:p>
        </p:txBody>
      </p:sp>
      <p:pic>
        <p:nvPicPr>
          <p:cNvPr id="4122" name="Picture 26" descr="Starfield Gets 45 Minutes of In-Depth Gameplay | GLITCHED">
            <a:extLst>
              <a:ext uri="{FF2B5EF4-FFF2-40B4-BE49-F238E27FC236}">
                <a16:creationId xmlns:a16="http://schemas.microsoft.com/office/drawing/2014/main" id="{0604873B-4305-4F4C-AC56-912A3D6AD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290" y="5674508"/>
            <a:ext cx="1951210" cy="109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9BC051-976D-4507-B007-85BAEAE61A03}"/>
              </a:ext>
            </a:extLst>
          </p:cNvPr>
          <p:cNvSpPr txBox="1"/>
          <p:nvPr/>
        </p:nvSpPr>
        <p:spPr>
          <a:xfrm>
            <a:off x="5443552" y="6036180"/>
            <a:ext cx="137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STARFIELD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3AA138-3913-42C2-84FA-D4504D898307}"/>
              </a:ext>
            </a:extLst>
          </p:cNvPr>
          <p:cNvSpPr txBox="1"/>
          <p:nvPr/>
        </p:nvSpPr>
        <p:spPr>
          <a:xfrm>
            <a:off x="264666" y="1162210"/>
            <a:ext cx="769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다른 유명한 우주 배경 게임들을 해보면서 어떤 참고할 점이 있는지 고민해보았다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5DEE74-348D-4E55-ABD8-60D1778833A4}"/>
              </a:ext>
            </a:extLst>
          </p:cNvPr>
          <p:cNvSpPr txBox="1"/>
          <p:nvPr/>
        </p:nvSpPr>
        <p:spPr>
          <a:xfrm>
            <a:off x="1083392" y="4332763"/>
            <a:ext cx="2117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항상 같은 행성이 아니라</a:t>
            </a:r>
            <a:endParaRPr lang="en-US" altLang="ko-KR" sz="1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절차적 생성으로 다양한 행성을 </a:t>
            </a:r>
            <a:endParaRPr lang="en-US" altLang="ko-KR" sz="1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탐험할 수 있다는 게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인상깊었음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CA90F-6668-47AA-BF5B-993455B7A972}"/>
              </a:ext>
            </a:extLst>
          </p:cNvPr>
          <p:cNvSpPr txBox="1"/>
          <p:nvPr/>
        </p:nvSpPr>
        <p:spPr>
          <a:xfrm>
            <a:off x="4298047" y="4332764"/>
            <a:ext cx="34852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Voxel </a:t>
            </a:r>
            <a:r>
              <a:rPr lang="ko-KR" altLang="en-US" sz="1200"/>
              <a:t>기반으로 행성을 파 내려가</a:t>
            </a:r>
            <a:r>
              <a:rPr lang="en-US" altLang="ko-KR" sz="1200"/>
              <a:t> </a:t>
            </a:r>
          </a:p>
          <a:p>
            <a:r>
              <a:rPr lang="ko-KR" altLang="en-US" sz="1200"/>
              <a:t>자원을 채취한다는게 괜찮아 보였고</a:t>
            </a:r>
            <a:r>
              <a:rPr lang="en-US" altLang="ko-KR" sz="1200"/>
              <a:t>,</a:t>
            </a:r>
            <a:r>
              <a:rPr lang="ko-KR" altLang="en-US" sz="1200"/>
              <a:t> </a:t>
            </a:r>
            <a:endParaRPr lang="en-US" altLang="ko-KR" sz="1200"/>
          </a:p>
          <a:p>
            <a:r>
              <a:rPr lang="ko-KR" altLang="en-US" sz="1200"/>
              <a:t>이정도 퀄리티라면 따라해볼만 하다고 생각됨</a:t>
            </a:r>
            <a:endParaRPr lang="en-US" altLang="ko-KR" sz="1200"/>
          </a:p>
          <a:p>
            <a:r>
              <a:rPr lang="en-US" altLang="ko-KR" sz="1200"/>
              <a:t>(No Man’s Sky</a:t>
            </a:r>
            <a:r>
              <a:rPr lang="ko-KR" altLang="en-US" sz="1200"/>
              <a:t>는 너무 고퀄리티라 엄두도 못냈는데</a:t>
            </a:r>
            <a:r>
              <a:rPr lang="en-US" altLang="ko-KR" sz="1200"/>
              <a:t>,</a:t>
            </a:r>
          </a:p>
          <a:p>
            <a:r>
              <a:rPr lang="en-US" altLang="ko-KR" sz="1200"/>
              <a:t>ASTRONEER</a:t>
            </a:r>
            <a:r>
              <a:rPr lang="ko-KR" altLang="en-US" sz="1200"/>
              <a:t>는 로우폴리라서</a:t>
            </a:r>
            <a:r>
              <a:rPr lang="en-US" altLang="ko-KR" sz="1200"/>
              <a:t>..)</a:t>
            </a:r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117512-A3EE-44EE-A491-E12284570DD1}"/>
              </a:ext>
            </a:extLst>
          </p:cNvPr>
          <p:cNvSpPr txBox="1"/>
          <p:nvPr/>
        </p:nvSpPr>
        <p:spPr>
          <a:xfrm>
            <a:off x="8272215" y="4332763"/>
            <a:ext cx="3762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우주와 양자역학</a:t>
            </a:r>
            <a:r>
              <a:rPr lang="en-US" altLang="ko-KR" sz="1200"/>
              <a:t>, </a:t>
            </a:r>
            <a:r>
              <a:rPr lang="ko-KR" altLang="en-US" sz="1200"/>
              <a:t>그리고 시간역행</a:t>
            </a:r>
            <a:r>
              <a:rPr lang="en-US" altLang="ko-KR" sz="1200"/>
              <a:t>...</a:t>
            </a:r>
          </a:p>
          <a:p>
            <a:r>
              <a:rPr lang="ko-KR" altLang="en-US" sz="1200"/>
              <a:t>멋진 우주 배경과 스토리가 마음에 들었다</a:t>
            </a:r>
            <a:r>
              <a:rPr lang="en-US" altLang="ko-KR" sz="1200"/>
              <a:t>.</a:t>
            </a:r>
          </a:p>
          <a:p>
            <a:endParaRPr lang="en-US" altLang="ko-KR" sz="1200"/>
          </a:p>
          <a:p>
            <a:r>
              <a:rPr lang="ko-KR" altLang="en-US" sz="1200"/>
              <a:t>우주와 관련된 멋있는 스토리도 생각해봐야 겠다고 느꼈음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E86FE1-36C7-4132-A8B1-0E147625B1A5}"/>
              </a:ext>
            </a:extLst>
          </p:cNvPr>
          <p:cNvSpPr txBox="1"/>
          <p:nvPr/>
        </p:nvSpPr>
        <p:spPr>
          <a:xfrm>
            <a:off x="6959600" y="62208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EE5518-9EA0-4A94-8853-CA23112B7E76}"/>
              </a:ext>
            </a:extLst>
          </p:cNvPr>
          <p:cNvSpPr txBox="1"/>
          <p:nvPr/>
        </p:nvSpPr>
        <p:spPr>
          <a:xfrm>
            <a:off x="5498568" y="6405512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…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65588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FAAD35-F0C6-43C3-95F4-9F58F63FC9D1}"/>
              </a:ext>
            </a:extLst>
          </p:cNvPr>
          <p:cNvSpPr txBox="1"/>
          <p:nvPr/>
        </p:nvSpPr>
        <p:spPr>
          <a:xfrm>
            <a:off x="538619" y="400833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우주를 만들기 위해 구현해 본것들</a:t>
            </a:r>
            <a:r>
              <a:rPr lang="en-US" altLang="ko-KR">
                <a:latin typeface="+mj-ea"/>
                <a:ea typeface="+mj-ea"/>
              </a:rPr>
              <a:t>...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F7F9AB-250B-4B4B-AB01-06198B96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18" y="988243"/>
            <a:ext cx="3542959" cy="22356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C66E56-42F4-49A9-B5D7-BC67E7E38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081" b="3845"/>
          <a:stretch/>
        </p:blipFill>
        <p:spPr>
          <a:xfrm>
            <a:off x="6128570" y="3820633"/>
            <a:ext cx="3542958" cy="2235664"/>
          </a:xfrm>
          <a:prstGeom prst="rect">
            <a:avLst/>
          </a:prstGeom>
        </p:spPr>
      </p:pic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B7D5B319-8DFE-44C1-B5DE-99D8151A4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9"/>
          <a:stretch/>
        </p:blipFill>
        <p:spPr bwMode="auto">
          <a:xfrm>
            <a:off x="538618" y="4173282"/>
            <a:ext cx="3596496" cy="174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kakaocdn.net/dna/yk0wu/btsL1Czf86u/AAAAAAAAAAAAAAAAAAAAADEE1IyYw9jhrb646CeTiU0WQRdtw7N6itpiUabaCVJh/img.png?credential=yqXZFxpELC7KVnFOS48ylbz2pIh7yKj8&amp;expires=1761922799&amp;allow_ip=&amp;allow_referer=&amp;signature=fQLYaAs6FEQorTe1XFz2T08Iwio%3D">
            <a:extLst>
              <a:ext uri="{FF2B5EF4-FFF2-40B4-BE49-F238E27FC236}">
                <a16:creationId xmlns:a16="http://schemas.microsoft.com/office/drawing/2014/main" id="{F3212292-97A7-4F0E-ACBF-864AF720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570" y="770165"/>
            <a:ext cx="3966116" cy="223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3CECBC3-F438-492C-9D8A-987E503529A3}"/>
              </a:ext>
            </a:extLst>
          </p:cNvPr>
          <p:cNvGrpSpPr/>
          <p:nvPr/>
        </p:nvGrpSpPr>
        <p:grpSpPr>
          <a:xfrm>
            <a:off x="481660" y="3247506"/>
            <a:ext cx="3780077" cy="541273"/>
            <a:chOff x="487819" y="3391832"/>
            <a:chExt cx="3780077" cy="54127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0E78DC1-FA02-4938-B724-D1A370DCD134}"/>
                </a:ext>
              </a:extLst>
            </p:cNvPr>
            <p:cNvSpPr/>
            <p:nvPr/>
          </p:nvSpPr>
          <p:spPr>
            <a:xfrm>
              <a:off x="519754" y="3671495"/>
              <a:ext cx="374814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/>
                <a:t>https://github.com/water-beetle/Unreal_SpaceGame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FA048D-AEEC-49FC-8E23-EA5E57967194}"/>
                </a:ext>
              </a:extLst>
            </p:cNvPr>
            <p:cNvSpPr txBox="1"/>
            <p:nvPr/>
          </p:nvSpPr>
          <p:spPr>
            <a:xfrm>
              <a:off x="487819" y="3391832"/>
              <a:ext cx="280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행성의 공전과 자전 구현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CC85DF-74E2-4C94-87D7-F3043D52A618}"/>
              </a:ext>
            </a:extLst>
          </p:cNvPr>
          <p:cNvGrpSpPr/>
          <p:nvPr/>
        </p:nvGrpSpPr>
        <p:grpSpPr>
          <a:xfrm>
            <a:off x="6096635" y="3089430"/>
            <a:ext cx="3780077" cy="541273"/>
            <a:chOff x="487819" y="3391832"/>
            <a:chExt cx="3780077" cy="54127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39A9E79-9CF2-42F6-A23B-5A2C76310857}"/>
                </a:ext>
              </a:extLst>
            </p:cNvPr>
            <p:cNvSpPr/>
            <p:nvPr/>
          </p:nvSpPr>
          <p:spPr>
            <a:xfrm>
              <a:off x="519754" y="3671495"/>
              <a:ext cx="374814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/>
                <a:t>https://github.com/water-beetle/Unreal_SpaceGame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E30A0C-9B7D-48C1-9853-1FD88703FAE2}"/>
                </a:ext>
              </a:extLst>
            </p:cNvPr>
            <p:cNvSpPr txBox="1"/>
            <p:nvPr/>
          </p:nvSpPr>
          <p:spPr>
            <a:xfrm>
              <a:off x="487819" y="3391832"/>
              <a:ext cx="280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행성의 중력 구현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0F690C-2024-4EBD-A0C4-5E49178ED61C}"/>
              </a:ext>
            </a:extLst>
          </p:cNvPr>
          <p:cNvGrpSpPr/>
          <p:nvPr/>
        </p:nvGrpSpPr>
        <p:grpSpPr>
          <a:xfrm>
            <a:off x="367360" y="6120292"/>
            <a:ext cx="4929430" cy="541273"/>
            <a:chOff x="487819" y="3391832"/>
            <a:chExt cx="4929430" cy="5412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520E45E-271A-483B-82AA-537BAC9CE9D8}"/>
                </a:ext>
              </a:extLst>
            </p:cNvPr>
            <p:cNvSpPr/>
            <p:nvPr/>
          </p:nvSpPr>
          <p:spPr>
            <a:xfrm>
              <a:off x="519754" y="3671495"/>
              <a:ext cx="489749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/>
                <a:t>https://github.com/water-beetle/Unreal-ProceduralPlanet-SphereBox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7BB3D9-3391-478D-8BCD-4002530E66E7}"/>
                </a:ext>
              </a:extLst>
            </p:cNvPr>
            <p:cNvSpPr txBox="1"/>
            <p:nvPr/>
          </p:nvSpPr>
          <p:spPr>
            <a:xfrm>
              <a:off x="487819" y="3391832"/>
              <a:ext cx="280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절차적 행성 생성 구현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D906833-E57A-4048-A60D-874C03DFBEAE}"/>
              </a:ext>
            </a:extLst>
          </p:cNvPr>
          <p:cNvGrpSpPr/>
          <p:nvPr/>
        </p:nvGrpSpPr>
        <p:grpSpPr>
          <a:xfrm>
            <a:off x="6096635" y="6120292"/>
            <a:ext cx="5289106" cy="541273"/>
            <a:chOff x="487819" y="3391832"/>
            <a:chExt cx="5289106" cy="54127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13D707-42CB-4CBC-BD30-ABAD8BC8F3A1}"/>
                </a:ext>
              </a:extLst>
            </p:cNvPr>
            <p:cNvSpPr/>
            <p:nvPr/>
          </p:nvSpPr>
          <p:spPr>
            <a:xfrm>
              <a:off x="519754" y="3671495"/>
              <a:ext cx="489749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/>
                <a:t>https://github.com/water-beetle/Unreal-ProceduralPlanet-SphereBox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547EF5-0271-4614-8056-F910E902D0BF}"/>
                </a:ext>
              </a:extLst>
            </p:cNvPr>
            <p:cNvSpPr txBox="1"/>
            <p:nvPr/>
          </p:nvSpPr>
          <p:spPr>
            <a:xfrm>
              <a:off x="487819" y="3391832"/>
              <a:ext cx="5289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Marching Cube</a:t>
              </a:r>
              <a:r>
                <a:rPr lang="ko-KR" altLang="en-US"/>
                <a:t> </a:t>
              </a:r>
              <a:r>
                <a:rPr lang="en-US" altLang="ko-KR"/>
                <a:t>Algorithm</a:t>
              </a:r>
              <a:r>
                <a:rPr lang="ko-KR" altLang="en-US"/>
                <a:t>을 사용한 </a:t>
              </a:r>
              <a:r>
                <a:rPr lang="en-US" altLang="ko-KR"/>
                <a:t>Sculpt </a:t>
              </a:r>
              <a:r>
                <a:rPr lang="ko-KR" altLang="en-US"/>
                <a:t>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9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6E27C-85D4-4CC1-9B67-5CDCB19C21AA}"/>
              </a:ext>
            </a:extLst>
          </p:cNvPr>
          <p:cNvSpPr txBox="1"/>
          <p:nvPr/>
        </p:nvSpPr>
        <p:spPr>
          <a:xfrm>
            <a:off x="538619" y="400833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어떤 게임을 만들까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393C16-D82C-4002-94E2-958E71A26017}"/>
              </a:ext>
            </a:extLst>
          </p:cNvPr>
          <p:cNvSpPr txBox="1"/>
          <p:nvPr/>
        </p:nvSpPr>
        <p:spPr>
          <a:xfrm>
            <a:off x="538619" y="2211860"/>
            <a:ext cx="44662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2. 1</a:t>
            </a:r>
            <a:r>
              <a:rPr lang="ko-KR" altLang="en-US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개발 </a:t>
            </a:r>
            <a:r>
              <a:rPr lang="en-US" altLang="ko-KR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퇴근 후 취미 </a:t>
            </a:r>
            <a:r>
              <a:rPr lang="en-US" altLang="ko-KR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개발 </a:t>
            </a:r>
            <a:endParaRPr lang="en-US" altLang="ko-KR" sz="1400" b="1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/>
              <a:t>최소한의 작은 볼륨으로 제작 → “짧은 세션</a:t>
            </a:r>
            <a:r>
              <a:rPr lang="en-US" altLang="ko-KR" sz="1400"/>
              <a:t>(20~30</a:t>
            </a:r>
            <a:r>
              <a:rPr lang="ko-KR" altLang="en-US" sz="1400"/>
              <a:t>분</a:t>
            </a:r>
            <a:r>
              <a:rPr lang="en-US" altLang="ko-KR" sz="1400"/>
              <a:t>)”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로그라이트 만한게 없을듯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25DC97-F39C-4298-87E0-BE3BD367D7BD}"/>
              </a:ext>
            </a:extLst>
          </p:cNvPr>
          <p:cNvSpPr txBox="1"/>
          <p:nvPr/>
        </p:nvSpPr>
        <p:spPr>
          <a:xfrm>
            <a:off x="538619" y="3094109"/>
            <a:ext cx="572304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우주를 배경으로 한 게임을 만들고 싶은데</a:t>
            </a:r>
            <a:br>
              <a:rPr lang="en-US" altLang="ko-KR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특색있는 로그라이트 아이디어</a:t>
            </a:r>
            <a:r>
              <a:rPr lang="en-US" altLang="ko-KR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태양 폭발 도주라는 단순하고 직관적인 목표</a:t>
            </a:r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행성 착륙 → 자원 채취 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생명체 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오작동 드론과 전투</a:t>
            </a:r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다시 우주선으로 이륙 → 다음 행성 선택 → 태양 플레어에 추격당하는 압박</a:t>
            </a:r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최종적으로 은하계를 벗어나야 승리</a:t>
            </a:r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A321A-820B-4358-8712-135E32A608E1}"/>
              </a:ext>
            </a:extLst>
          </p:cNvPr>
          <p:cNvSpPr txBox="1"/>
          <p:nvPr/>
        </p:nvSpPr>
        <p:spPr>
          <a:xfrm>
            <a:off x="538619" y="1114168"/>
            <a:ext cx="42979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만들고 싶은 것</a:t>
            </a:r>
            <a:endParaRPr lang="en-US" altLang="ko-KR" sz="1400" b="1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우주를 배경으로 하는 게임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3D,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인칭 시점</a:t>
            </a:r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/>
              <a:t>협동 멀티플레이 지원 </a:t>
            </a:r>
            <a:r>
              <a:rPr lang="en-US" altLang="ko-KR" sz="1400"/>
              <a:t>(</a:t>
            </a:r>
            <a:r>
              <a:rPr lang="ko-KR" altLang="en-US" sz="1400"/>
              <a:t>가능하다면 소규모 코옵 형태</a:t>
            </a:r>
            <a:r>
              <a:rPr lang="en-US" altLang="ko-KR" sz="1400"/>
              <a:t>)</a:t>
            </a:r>
            <a:endParaRPr lang="ko-KR" altLang="en-US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42141A-31AC-42E1-A17A-987E81E676EF}"/>
              </a:ext>
            </a:extLst>
          </p:cNvPr>
          <p:cNvSpPr/>
          <p:nvPr/>
        </p:nvSpPr>
        <p:spPr>
          <a:xfrm>
            <a:off x="538619" y="5743832"/>
            <a:ext cx="6202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“짧고 강렬한 우주 탈출 로그라이크” </a:t>
            </a:r>
            <a:r>
              <a:rPr lang="en-US" altLang="ko-KR" b="1"/>
              <a:t>+ </a:t>
            </a:r>
            <a:r>
              <a:rPr lang="ko-KR" altLang="en-US" b="1"/>
              <a:t>“행성별 미니 탐험과 전투”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A6CC7-F702-48CB-836E-17916CB7A04C}"/>
              </a:ext>
            </a:extLst>
          </p:cNvPr>
          <p:cNvSpPr txBox="1"/>
          <p:nvPr/>
        </p:nvSpPr>
        <p:spPr>
          <a:xfrm>
            <a:off x="6834883" y="1114168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 </a:t>
            </a:r>
            <a:r>
              <a:rPr lang="ko-KR" altLang="en-US" sz="1400" b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참고할만한 게임</a:t>
            </a:r>
          </a:p>
        </p:txBody>
      </p:sp>
      <p:pic>
        <p:nvPicPr>
          <p:cNvPr id="13" name="Picture 6" descr="굶지마] 도망가지 못한 그림자">
            <a:extLst>
              <a:ext uri="{FF2B5EF4-FFF2-40B4-BE49-F238E27FC236}">
                <a16:creationId xmlns:a16="http://schemas.microsoft.com/office/drawing/2014/main" id="{09CF0948-E4C5-4A58-AF1D-C2749EE89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883" y="1521933"/>
            <a:ext cx="2834279" cy="154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team의 Dome Keeper 돔 키퍼">
            <a:extLst>
              <a:ext uri="{FF2B5EF4-FFF2-40B4-BE49-F238E27FC236}">
                <a16:creationId xmlns:a16="http://schemas.microsoft.com/office/drawing/2014/main" id="{72B00F9E-2ED5-4227-9B5F-1AEB28E85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883" y="3863156"/>
            <a:ext cx="2834279" cy="159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EB9028-EA48-410A-A6D4-F788B76D4A4B}"/>
              </a:ext>
            </a:extLst>
          </p:cNvPr>
          <p:cNvSpPr txBox="1"/>
          <p:nvPr/>
        </p:nvSpPr>
        <p:spPr>
          <a:xfrm>
            <a:off x="6762635" y="3063315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Don’t Starve</a:t>
            </a:r>
            <a:endParaRPr lang="ko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6980BC-5682-44E5-8146-5C7E19DB5F28}"/>
              </a:ext>
            </a:extLst>
          </p:cNvPr>
          <p:cNvSpPr txBox="1"/>
          <p:nvPr/>
        </p:nvSpPr>
        <p:spPr>
          <a:xfrm>
            <a:off x="6762634" y="5466833"/>
            <a:ext cx="1172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Doom Keeper</a:t>
            </a:r>
            <a:endParaRPr lang="ko-KR" altLang="en-US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EA3802-991D-4A22-BF93-B70B4ABEB7D7}"/>
              </a:ext>
            </a:extLst>
          </p:cNvPr>
          <p:cNvSpPr txBox="1"/>
          <p:nvPr/>
        </p:nvSpPr>
        <p:spPr>
          <a:xfrm>
            <a:off x="9741410" y="1934861"/>
            <a:ext cx="238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그래픽 및 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</a:p>
          <a:p>
            <a:pPr marL="171450" indent="-171450">
              <a:buFontTx/>
              <a:buChar char="-"/>
            </a:pP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요소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낮과 밤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정신력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허기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기지건설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B67FF0-2F29-4ADF-A447-77B42BED4802}"/>
              </a:ext>
            </a:extLst>
          </p:cNvPr>
          <p:cNvSpPr txBox="1"/>
          <p:nvPr/>
        </p:nvSpPr>
        <p:spPr>
          <a:xfrm>
            <a:off x="9741410" y="4276809"/>
            <a:ext cx="1771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탐사 및 채굴</a:t>
            </a:r>
            <a:endParaRPr lang="en-US" altLang="ko-KR" sz="1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시간관리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채굴과 방어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돔 방어</a:t>
            </a:r>
          </a:p>
        </p:txBody>
      </p:sp>
    </p:spTree>
    <p:extLst>
      <p:ext uri="{BB962C8B-B14F-4D97-AF65-F5344CB8AC3E}">
        <p14:creationId xmlns:p14="http://schemas.microsoft.com/office/powerpoint/2010/main" val="1924350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E0A509-313F-45CF-88A9-B3959280B845}"/>
              </a:ext>
            </a:extLst>
          </p:cNvPr>
          <p:cNvSpPr txBox="1"/>
          <p:nvPr/>
        </p:nvSpPr>
        <p:spPr>
          <a:xfrm>
            <a:off x="4283901" y="-87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465718-9883-4984-A8C0-B7F46BA0CC12}"/>
              </a:ext>
            </a:extLst>
          </p:cNvPr>
          <p:cNvSpPr txBox="1"/>
          <p:nvPr/>
        </p:nvSpPr>
        <p:spPr>
          <a:xfrm>
            <a:off x="4999385" y="2998113"/>
            <a:ext cx="2794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</a:rPr>
              <a:t>Eclipser</a:t>
            </a:r>
            <a:endParaRPr lang="ko-KR" altLang="en-US" sz="50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7117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196" y="957649"/>
            <a:ext cx="10521778" cy="5499518"/>
          </a:xfrm>
        </p:spPr>
        <p:txBody>
          <a:bodyPr>
            <a:normAutofit/>
          </a:bodyPr>
          <a:lstStyle/>
          <a:p>
            <a:pPr marL="0"/>
            <a:r>
              <a:rPr sz="1200">
                <a:latin typeface="+mj-ea"/>
                <a:ea typeface="+mj-ea"/>
              </a:rPr>
              <a:t> </a:t>
            </a:r>
            <a:r>
              <a:rPr sz="1400" b="1">
                <a:solidFill>
                  <a:schemeClr val="accent2"/>
                </a:solidFill>
                <a:latin typeface="+mj-ea"/>
                <a:ea typeface="+mj-ea"/>
              </a:rPr>
              <a:t>장르</a:t>
            </a:r>
            <a:endParaRPr lang="en-US" altLang="ko-KR" sz="1400" b="1">
              <a:solidFill>
                <a:schemeClr val="accent2"/>
              </a:solidFill>
              <a:latin typeface="+mj-ea"/>
              <a:ea typeface="+mj-ea"/>
            </a:endParaRPr>
          </a:p>
          <a:p>
            <a:pPr lvl="1"/>
            <a:r>
              <a:rPr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로그라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이트</a:t>
            </a:r>
            <a:r>
              <a:rPr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생존 / 탐험</a:t>
            </a:r>
            <a:endParaRPr lang="en-US" altLang="ko-KR" sz="1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짧은 세션마다 다른 경험을 제공하며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매번 달라지는 행성과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위협 요소로 인해 높은 반복성을 확보</a:t>
            </a:r>
            <a:endParaRPr sz="1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/>
            <a:r>
              <a:rPr sz="1200">
                <a:latin typeface="+mj-ea"/>
                <a:ea typeface="+mj-ea"/>
              </a:rPr>
              <a:t> </a:t>
            </a:r>
            <a:r>
              <a:rPr sz="1400" b="1">
                <a:solidFill>
                  <a:schemeClr val="accent2"/>
                </a:solidFill>
                <a:latin typeface="+mj-ea"/>
                <a:ea typeface="+mj-ea"/>
              </a:rPr>
              <a:t>플랫폼</a:t>
            </a:r>
            <a:endParaRPr lang="en-US" altLang="ko-KR" sz="1400" b="1">
              <a:solidFill>
                <a:schemeClr val="accent2"/>
              </a:solidFill>
              <a:latin typeface="+mj-ea"/>
              <a:ea typeface="+mj-ea"/>
            </a:endParaRPr>
          </a:p>
          <a:p>
            <a:pPr lvl="1"/>
            <a:r>
              <a:rPr lang="en-US" altLang="ko-KR" sz="1200">
                <a:ea typeface="나눔스퀘어라운드 Regular" panose="020B0600000101010101" pitchFamily="50" charset="-127"/>
              </a:rPr>
              <a:t>PC (Steam </a:t>
            </a:r>
            <a:r>
              <a:rPr lang="ko-KR" altLang="en-US" sz="1200">
                <a:ea typeface="나눔스퀘어라운드 Regular" panose="020B0600000101010101" pitchFamily="50" charset="-127"/>
              </a:rPr>
              <a:t>기반 단일 플레이 우선 출시</a:t>
            </a:r>
            <a:r>
              <a:rPr lang="en-US" altLang="ko-KR" sz="1200">
                <a:ea typeface="나눔스퀘어라운드 Regular" panose="020B0600000101010101" pitchFamily="50" charset="-127"/>
              </a:rPr>
              <a:t>)</a:t>
            </a:r>
          </a:p>
          <a:p>
            <a:pPr lvl="1"/>
            <a:r>
              <a:rPr lang="ko-KR" altLang="en-US" sz="1200">
                <a:ea typeface="나눔스퀘어라운드 Regular" panose="020B0600000101010101" pitchFamily="50" charset="-127"/>
              </a:rPr>
              <a:t>추후 멀티플레이 협동 모드</a:t>
            </a:r>
            <a:r>
              <a:rPr lang="en-US" altLang="ko-KR" sz="1200">
                <a:ea typeface="나눔스퀘어라운드 Regular" panose="020B0600000101010101" pitchFamily="50" charset="-127"/>
              </a:rPr>
              <a:t>(2~4</a:t>
            </a:r>
            <a:r>
              <a:rPr lang="ko-KR" altLang="en-US" sz="1200">
                <a:ea typeface="나눔스퀘어라운드 Regular" panose="020B0600000101010101" pitchFamily="50" charset="-127"/>
              </a:rPr>
              <a:t>인</a:t>
            </a:r>
            <a:r>
              <a:rPr lang="en-US" altLang="ko-KR" sz="1200">
                <a:ea typeface="나눔스퀘어라운드 Regular" panose="020B0600000101010101" pitchFamily="50" charset="-127"/>
              </a:rPr>
              <a:t>)</a:t>
            </a:r>
            <a:r>
              <a:rPr lang="ko-KR" altLang="en-US" sz="1200">
                <a:ea typeface="나눔스퀘어라운드 Regular" panose="020B0600000101010101" pitchFamily="50" charset="-127"/>
              </a:rPr>
              <a:t>를 고려</a:t>
            </a:r>
            <a:r>
              <a:rPr lang="en-US" altLang="ko-KR" sz="1200">
                <a:ea typeface="나눔스퀘어라운드 Regular" panose="020B0600000101010101" pitchFamily="50" charset="-127"/>
              </a:rPr>
              <a:t>, </a:t>
            </a:r>
            <a:r>
              <a:rPr lang="ko-KR" altLang="en-US" sz="1200">
                <a:ea typeface="나눔스퀘어라운드 Regular" panose="020B0600000101010101" pitchFamily="50" charset="-127"/>
              </a:rPr>
              <a:t>친구와 함께 자원 수집 및 방어 전략 공유 가능</a:t>
            </a:r>
            <a:r>
              <a:rPr lang="en-US" altLang="ko-KR" sz="1200">
                <a:ea typeface="나눔스퀘어라운드 Regular" panose="020B0600000101010101" pitchFamily="50" charset="-127"/>
              </a:rPr>
              <a:t>.</a:t>
            </a:r>
          </a:p>
          <a:p>
            <a:pPr marL="0"/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플레이타임</a:t>
            </a:r>
            <a:r>
              <a:rPr lang="en-US" altLang="ko-KR" sz="1400" b="1">
                <a:solidFill>
                  <a:schemeClr val="accent2"/>
                </a:solidFill>
                <a:latin typeface="+mj-ea"/>
                <a:ea typeface="+mj-ea"/>
              </a:rPr>
              <a:t>: </a:t>
            </a:r>
            <a:endParaRPr lang="ko-KR" altLang="en-US" sz="1400" b="1">
              <a:solidFill>
                <a:schemeClr val="accent2"/>
              </a:solidFill>
              <a:latin typeface="+mj-ea"/>
              <a:ea typeface="+mj-ea"/>
            </a:endParaRPr>
          </a:p>
          <a:p>
            <a:pPr lvl="1"/>
            <a:r>
              <a:rPr lang="ko-KR" altLang="en-US" sz="1200">
                <a:ea typeface="나눔스퀘어라운드 Regular" panose="020B0600000101010101" pitchFamily="50" charset="-127"/>
              </a:rPr>
              <a:t>세션당 </a:t>
            </a:r>
            <a:r>
              <a:rPr lang="en-US" altLang="ko-KR" sz="1200">
                <a:ea typeface="나눔스퀘어라운드 Regular" panose="020B0600000101010101" pitchFamily="50" charset="-127"/>
              </a:rPr>
              <a:t>20~30</a:t>
            </a:r>
            <a:r>
              <a:rPr lang="ko-KR" altLang="en-US" sz="1200">
                <a:ea typeface="나눔스퀘어라운드 Regular" panose="020B0600000101010101" pitchFamily="50" charset="-127"/>
              </a:rPr>
              <a:t>분 </a:t>
            </a:r>
            <a:endParaRPr lang="en-US" altLang="ko-KR" sz="1200">
              <a:ea typeface="나눔스퀘어라운드 Regular" panose="020B0600000101010101" pitchFamily="50" charset="-127"/>
            </a:endParaRPr>
          </a:p>
          <a:p>
            <a:pPr lvl="1"/>
            <a:r>
              <a:rPr lang="ko-KR" altLang="en-US" sz="1200">
                <a:ea typeface="나눔스퀘어라운드 Regular" panose="020B0600000101010101" pitchFamily="50" charset="-127"/>
              </a:rPr>
              <a:t>플레이어는 빠른 템포의 생존 루프를 반복하며</a:t>
            </a:r>
            <a:r>
              <a:rPr lang="en-US" altLang="ko-KR" sz="1200">
                <a:ea typeface="나눔스퀘어라운드 Regular" panose="020B0600000101010101" pitchFamily="50" charset="-127"/>
              </a:rPr>
              <a:t>, </a:t>
            </a:r>
            <a:r>
              <a:rPr lang="ko-KR" altLang="en-US" sz="1200">
                <a:ea typeface="나눔스퀘어라운드 Regular" panose="020B0600000101010101" pitchFamily="50" charset="-127"/>
              </a:rPr>
              <a:t>점차 성장하는 업그레이드와 전략을 통해 더 멀리</a:t>
            </a:r>
            <a:r>
              <a:rPr lang="en-US" altLang="ko-KR" sz="1200">
                <a:ea typeface="나눔스퀘어라운드 Regular" panose="020B0600000101010101" pitchFamily="50" charset="-127"/>
              </a:rPr>
              <a:t>, </a:t>
            </a:r>
            <a:r>
              <a:rPr lang="ko-KR" altLang="en-US" sz="1200">
                <a:ea typeface="나눔스퀘어라운드 Regular" panose="020B0600000101010101" pitchFamily="50" charset="-127"/>
              </a:rPr>
              <a:t>더 오래 버티는 것을 목표로 함</a:t>
            </a:r>
            <a:r>
              <a:rPr lang="en-US" altLang="ko-KR" sz="1200">
                <a:ea typeface="나눔스퀘어라운드 Regular" panose="020B0600000101010101" pitchFamily="50" charset="-127"/>
              </a:rPr>
              <a:t>.</a:t>
            </a:r>
          </a:p>
          <a:p>
            <a:pPr marL="0"/>
            <a:r>
              <a:rPr sz="1400" b="1">
                <a:solidFill>
                  <a:schemeClr val="accent2"/>
                </a:solidFill>
                <a:latin typeface="+mj-ea"/>
                <a:ea typeface="+mj-ea"/>
              </a:rPr>
              <a:t>특징:</a:t>
            </a:r>
          </a:p>
          <a:p>
            <a:pPr lvl="1"/>
            <a:r>
              <a:rPr sz="1200">
                <a:ea typeface="나눔스퀘어라운드 Regular" panose="020B0600000101010101" pitchFamily="50" charset="-127"/>
              </a:rPr>
              <a:t>태양 폭발에서 탈출</a:t>
            </a:r>
            <a:endParaRPr lang="en-US" altLang="ko-KR" sz="1200">
              <a:ea typeface="나눔스퀘어라운드 Regular" panose="020B0600000101010101" pitchFamily="50" charset="-127"/>
            </a:endParaRPr>
          </a:p>
          <a:p>
            <a:pPr lvl="2"/>
            <a:r>
              <a:rPr lang="ko-KR" altLang="en-US" sz="800"/>
              <a:t>게임은 거대한 </a:t>
            </a:r>
            <a:r>
              <a:rPr lang="ko-KR" altLang="en-US" sz="800" b="1"/>
              <a:t>항성의 초신성 폭발 직전 상황</a:t>
            </a:r>
            <a:r>
              <a:rPr lang="ko-KR" altLang="en-US" sz="800"/>
              <a:t>에서 시작</a:t>
            </a:r>
            <a:r>
              <a:rPr lang="en-US" altLang="ko-KR" sz="800"/>
              <a:t>.</a:t>
            </a:r>
          </a:p>
          <a:p>
            <a:pPr lvl="2"/>
            <a:r>
              <a:rPr lang="ko-KR" altLang="en-US" sz="800"/>
              <a:t>플레이어는 제한된 시간 안에 행성에 착륙하여 자원을 모으고</a:t>
            </a:r>
            <a:r>
              <a:rPr lang="en-US" altLang="ko-KR" sz="800"/>
              <a:t>, </a:t>
            </a:r>
            <a:r>
              <a:rPr lang="ko-KR" altLang="en-US" sz="800"/>
              <a:t>이를 바탕으로 우주선과 장비를 강화해야 함</a:t>
            </a:r>
            <a:r>
              <a:rPr lang="en-US" altLang="ko-KR" sz="800"/>
              <a:t>.</a:t>
            </a:r>
          </a:p>
          <a:p>
            <a:pPr lvl="2"/>
            <a:r>
              <a:rPr lang="ko-KR" altLang="en-US" sz="800"/>
              <a:t>시간이 흐를수록 폭발 에너지가 우주로 퍼져 나와</a:t>
            </a:r>
            <a:r>
              <a:rPr lang="en-US" altLang="ko-KR" sz="800"/>
              <a:t>, </a:t>
            </a:r>
            <a:r>
              <a:rPr lang="ko-KR" altLang="en-US" sz="800"/>
              <a:t>플레이어가 탐험 가능한 공간이 점점 줄어듦</a:t>
            </a:r>
            <a:endParaRPr sz="800">
              <a:ea typeface="나눔스퀘어라운드 Regular" panose="020B0600000101010101" pitchFamily="50" charset="-127"/>
            </a:endParaRPr>
          </a:p>
          <a:p>
            <a:pPr lvl="1"/>
            <a:r>
              <a:rPr lang="ko-KR" altLang="en-US" sz="1200">
                <a:ea typeface="나눔스퀘어라운드 Regular" panose="020B0600000101010101" pitchFamily="50" charset="-127"/>
              </a:rPr>
              <a:t>행성 착륙 </a:t>
            </a:r>
            <a:r>
              <a:rPr lang="en-US" altLang="ko-KR" sz="1200">
                <a:ea typeface="나눔스퀘어라운드 Regular" panose="020B0600000101010101" pitchFamily="50" charset="-127"/>
              </a:rPr>
              <a:t>&amp; </a:t>
            </a:r>
            <a:r>
              <a:rPr lang="ko-KR" altLang="en-US" sz="1200">
                <a:ea typeface="나눔스퀘어라운드 Regular" panose="020B0600000101010101" pitchFamily="50" charset="-127"/>
              </a:rPr>
              <a:t>자원 확보</a:t>
            </a:r>
            <a:endParaRPr lang="en-US" altLang="ko-KR" sz="1200">
              <a:ea typeface="나눔스퀘어라운드 Regular" panose="020B0600000101010101" pitchFamily="50" charset="-127"/>
            </a:endParaRPr>
          </a:p>
          <a:p>
            <a:pPr lvl="2"/>
            <a:r>
              <a:rPr lang="ko-KR" altLang="en-US" sz="800"/>
              <a:t>플레이어는 매 세션마다 </a:t>
            </a:r>
            <a:r>
              <a:rPr lang="ko-KR" altLang="en-US" sz="800" b="1"/>
              <a:t>랜덤하게 생성되는 행성</a:t>
            </a:r>
            <a:r>
              <a:rPr lang="ko-KR" altLang="en-US" sz="800"/>
              <a:t>에 착륙</a:t>
            </a:r>
            <a:r>
              <a:rPr lang="en-US" altLang="ko-KR" sz="800"/>
              <a:t>.</a:t>
            </a:r>
          </a:p>
          <a:p>
            <a:pPr lvl="2"/>
            <a:r>
              <a:rPr lang="ko-KR" altLang="en-US" sz="800"/>
              <a:t>각 행성에는 독특한 지형</a:t>
            </a:r>
            <a:r>
              <a:rPr lang="en-US" altLang="ko-KR" sz="800"/>
              <a:t>, </a:t>
            </a:r>
            <a:r>
              <a:rPr lang="ko-KR" altLang="en-US" sz="800"/>
              <a:t>생태계</a:t>
            </a:r>
            <a:r>
              <a:rPr lang="en-US" altLang="ko-KR" sz="800"/>
              <a:t>, </a:t>
            </a:r>
            <a:r>
              <a:rPr lang="ko-KR" altLang="en-US" sz="800"/>
              <a:t>위험 요소가 존재</a:t>
            </a:r>
            <a:endParaRPr lang="en-US" altLang="ko-KR" sz="800"/>
          </a:p>
          <a:p>
            <a:pPr lvl="2"/>
            <a:r>
              <a:rPr lang="ko-KR" altLang="en-US" sz="800"/>
              <a:t>자원을 모아 </a:t>
            </a:r>
            <a:r>
              <a:rPr lang="ko-KR" altLang="en-US" sz="800" b="1"/>
              <a:t>산소 공급 장치</a:t>
            </a:r>
            <a:r>
              <a:rPr lang="en-US" altLang="ko-KR" sz="800" b="1"/>
              <a:t>, </a:t>
            </a:r>
            <a:r>
              <a:rPr lang="ko-KR" altLang="en-US" sz="800" b="1"/>
              <a:t>방어 무기</a:t>
            </a:r>
            <a:r>
              <a:rPr lang="en-US" altLang="ko-KR" sz="800" b="1"/>
              <a:t>, </a:t>
            </a:r>
            <a:r>
              <a:rPr lang="ko-KR" altLang="en-US" sz="800" b="1"/>
              <a:t>우주선 엔진 업그레이드</a:t>
            </a:r>
            <a:r>
              <a:rPr lang="ko-KR" altLang="en-US" sz="800"/>
              <a:t> 등에 활용</a:t>
            </a:r>
            <a:endParaRPr lang="en-US" altLang="ko-KR" sz="800"/>
          </a:p>
          <a:p>
            <a:pPr lvl="1"/>
            <a:r>
              <a:rPr sz="1200">
                <a:ea typeface="나눔스퀘어라운드 Regular" panose="020B0600000101010101" pitchFamily="50" charset="-127"/>
              </a:rPr>
              <a:t> </a:t>
            </a:r>
            <a:r>
              <a:rPr lang="ko-KR" altLang="en-US" sz="1200">
                <a:ea typeface="나눔스퀘어라운드 Regular" panose="020B0600000101010101" pitchFamily="50" charset="-127"/>
              </a:rPr>
              <a:t>업그레이드 </a:t>
            </a:r>
            <a:r>
              <a:rPr lang="en-US" altLang="ko-KR" sz="1200">
                <a:ea typeface="나눔스퀘어라운드 Regular" panose="020B0600000101010101" pitchFamily="50" charset="-127"/>
              </a:rPr>
              <a:t>&amp; </a:t>
            </a:r>
            <a:r>
              <a:rPr lang="ko-KR" altLang="en-US" sz="1200">
                <a:ea typeface="나눔스퀘어라운드 Regular" panose="020B0600000101010101" pitchFamily="50" charset="-127"/>
              </a:rPr>
              <a:t>생존 전략</a:t>
            </a:r>
            <a:endParaRPr lang="en-US" altLang="ko-KR" sz="1200">
              <a:ea typeface="나눔스퀘어라운드 Regular" panose="020B0600000101010101" pitchFamily="50" charset="-127"/>
            </a:endParaRPr>
          </a:p>
          <a:p>
            <a:pPr lvl="2"/>
            <a:r>
              <a:rPr lang="ko-KR" altLang="en-US" sz="800"/>
              <a:t>플레이어는 매번 게임 내에서 </a:t>
            </a:r>
            <a:r>
              <a:rPr lang="ko-KR" altLang="en-US" sz="800" b="1"/>
              <a:t>한정된 자원으로 어떤 업그레이드를 선택할지</a:t>
            </a:r>
            <a:r>
              <a:rPr lang="ko-KR" altLang="en-US" sz="800"/>
              <a:t> 전략적으로 고민해야 함</a:t>
            </a:r>
            <a:r>
              <a:rPr lang="en-US" altLang="ko-KR" sz="800"/>
              <a:t>.</a:t>
            </a:r>
          </a:p>
          <a:p>
            <a:pPr lvl="2"/>
            <a:r>
              <a:rPr lang="ko-KR" altLang="en-US" sz="800" b="1"/>
              <a:t>탐험 장비</a:t>
            </a:r>
            <a:r>
              <a:rPr lang="en-US" altLang="ko-KR" sz="800"/>
              <a:t>: </a:t>
            </a:r>
            <a:r>
              <a:rPr lang="ko-KR" altLang="en-US" sz="800"/>
              <a:t>제트팩</a:t>
            </a:r>
            <a:r>
              <a:rPr lang="en-US" altLang="ko-KR" sz="800"/>
              <a:t>, </a:t>
            </a:r>
            <a:r>
              <a:rPr lang="ko-KR" altLang="en-US" sz="800"/>
              <a:t>드릴</a:t>
            </a:r>
            <a:r>
              <a:rPr lang="en-US" altLang="ko-KR" sz="800"/>
              <a:t>, </a:t>
            </a:r>
            <a:r>
              <a:rPr lang="ko-KR" altLang="en-US" sz="800"/>
              <a:t>레이더 → 더 깊고 먼 곳을 탐험 가능</a:t>
            </a:r>
            <a:r>
              <a:rPr lang="en-US" altLang="ko-KR" sz="800"/>
              <a:t>, </a:t>
            </a:r>
            <a:r>
              <a:rPr lang="ko-KR" altLang="en-US" sz="800" b="1"/>
              <a:t>생존 장치</a:t>
            </a:r>
            <a:r>
              <a:rPr lang="en-US" altLang="ko-KR" sz="800"/>
              <a:t>: </a:t>
            </a:r>
            <a:r>
              <a:rPr lang="ko-KR" altLang="en-US" sz="800"/>
              <a:t>산소통 확장</a:t>
            </a:r>
            <a:r>
              <a:rPr lang="en-US" altLang="ko-KR" sz="800"/>
              <a:t>, </a:t>
            </a:r>
            <a:r>
              <a:rPr lang="ko-KR" altLang="en-US" sz="800"/>
              <a:t>방사능 차폐 → 더 오래 버팀</a:t>
            </a:r>
            <a:r>
              <a:rPr lang="en-US" altLang="ko-KR" sz="800"/>
              <a:t>, </a:t>
            </a:r>
            <a:r>
              <a:rPr lang="ko-KR" altLang="en-US" sz="800" b="1"/>
              <a:t>전투 장비</a:t>
            </a:r>
            <a:r>
              <a:rPr lang="en-US" altLang="ko-KR" sz="800"/>
              <a:t>: </a:t>
            </a:r>
            <a:r>
              <a:rPr lang="ko-KR" altLang="en-US" sz="800"/>
              <a:t>레이저 터렛</a:t>
            </a:r>
            <a:r>
              <a:rPr lang="en-US" altLang="ko-KR" sz="800"/>
              <a:t>, </a:t>
            </a:r>
            <a:r>
              <a:rPr lang="ko-KR" altLang="en-US" sz="800"/>
              <a:t>보호막 생성기 → 괴물과 자연 재해 방어</a:t>
            </a:r>
            <a:endParaRPr lang="en-US" altLang="ko-KR" sz="800"/>
          </a:p>
          <a:p>
            <a:pPr lvl="1"/>
            <a:r>
              <a:rPr lang="ko-KR" altLang="en-US" sz="1200">
                <a:ea typeface="나눔스퀘어라운드 Regular" panose="020B0600000101010101" pitchFamily="50" charset="-127"/>
              </a:rPr>
              <a:t>루프 기반 반복 플레이</a:t>
            </a:r>
            <a:endParaRPr lang="en-US" altLang="ko-KR" sz="1200">
              <a:ea typeface="나눔스퀘어라운드 Regular" panose="020B0600000101010101" pitchFamily="50" charset="-127"/>
            </a:endParaRPr>
          </a:p>
          <a:p>
            <a:pPr lvl="2"/>
            <a:r>
              <a:rPr lang="ko-KR" altLang="en-US" sz="800"/>
              <a:t>한 세션이 끝나면</a:t>
            </a:r>
            <a:r>
              <a:rPr lang="en-US" altLang="ko-KR" sz="800"/>
              <a:t>, </a:t>
            </a:r>
            <a:r>
              <a:rPr lang="ko-KR" altLang="en-US" sz="800"/>
              <a:t>플레이어는 모은 자원</a:t>
            </a:r>
            <a:r>
              <a:rPr lang="en-US" altLang="ko-KR" sz="800"/>
              <a:t>/</a:t>
            </a:r>
            <a:r>
              <a:rPr lang="ko-KR" altLang="en-US" sz="800"/>
              <a:t>데이터 일부를 본부로 가져가</a:t>
            </a:r>
            <a:r>
              <a:rPr lang="en-US" altLang="ko-KR" sz="800"/>
              <a:t>, </a:t>
            </a:r>
            <a:r>
              <a:rPr lang="ko-KR" altLang="en-US" sz="800"/>
              <a:t>다음 세션에서 활용할 수 있음</a:t>
            </a:r>
            <a:r>
              <a:rPr lang="en-US" altLang="ko-KR" sz="800"/>
              <a:t>.</a:t>
            </a:r>
          </a:p>
          <a:p>
            <a:pPr lvl="2"/>
            <a:r>
              <a:rPr lang="ko-KR" altLang="en-US" sz="800"/>
              <a:t>이를 통해 플레이어는 점차 더 먼 행성</a:t>
            </a:r>
            <a:r>
              <a:rPr lang="en-US" altLang="ko-KR" sz="800"/>
              <a:t>, </a:t>
            </a:r>
            <a:r>
              <a:rPr lang="ko-KR" altLang="en-US" sz="800"/>
              <a:t>더 위험한 지역에 도전 가능</a:t>
            </a:r>
            <a:r>
              <a:rPr lang="en-US" altLang="ko-KR" sz="800"/>
              <a:t>.</a:t>
            </a:r>
            <a:endParaRPr sz="800">
              <a:ea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36EA-246F-480F-B272-770C440C08D9}"/>
              </a:ext>
            </a:extLst>
          </p:cNvPr>
          <p:cNvSpPr txBox="1"/>
          <p:nvPr/>
        </p:nvSpPr>
        <p:spPr>
          <a:xfrm>
            <a:off x="538619" y="40083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게임 개요</a:t>
            </a:r>
            <a:endParaRPr lang="en-US" altLang="ko-KR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C69AC4-8186-401A-9681-498707B910B6}"/>
              </a:ext>
            </a:extLst>
          </p:cNvPr>
          <p:cNvSpPr txBox="1"/>
          <p:nvPr/>
        </p:nvSpPr>
        <p:spPr>
          <a:xfrm>
            <a:off x="538619" y="40083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게임 스토리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A5E742-47FD-473E-9802-412F320F9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422" y="1268328"/>
            <a:ext cx="7610662" cy="1685435"/>
          </a:xfr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ko-KR" altLang="en-US" sz="1000">
                <a:latin typeface="+mn-ea"/>
              </a:rPr>
              <a:t>당신의 종족은 은하계 중심에서 발생한 초신성 폭발의 조짐을 감지했다</a:t>
            </a:r>
            <a:r>
              <a:rPr lang="en-US" altLang="ko-KR" sz="1000">
                <a:latin typeface="+mn-ea"/>
              </a:rPr>
              <a:t>.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ko-KR" altLang="en-US" sz="1000">
                <a:latin typeface="+mn-ea"/>
              </a:rPr>
              <a:t>그 여파는 은하계 전체를 집어삼킬 만큼 거대하며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단 한 번의 실패는 곧 문명의 종말을 의미한다</a:t>
            </a:r>
            <a:r>
              <a:rPr lang="en-US" altLang="ko-KR" sz="1000">
                <a:latin typeface="+mn-ea"/>
              </a:rPr>
              <a:t>.</a:t>
            </a:r>
          </a:p>
          <a:p>
            <a:pPr marL="0" indent="0">
              <a:spcBef>
                <a:spcPts val="500"/>
              </a:spcBef>
              <a:buNone/>
            </a:pPr>
            <a:endParaRPr lang="en-US" altLang="ko-KR" sz="1000">
              <a:latin typeface="+mn-ea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ko-KR" altLang="en-US" sz="1000">
                <a:latin typeface="+mn-ea"/>
              </a:rPr>
              <a:t>최후의 순간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과학자들은 마지막 희망을 걸고 하나의 장치를 완성했다</a:t>
            </a:r>
            <a:r>
              <a:rPr lang="en-US" altLang="ko-KR" sz="1000">
                <a:latin typeface="+mn-ea"/>
              </a:rPr>
              <a:t>.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ko-KR" altLang="en-US" sz="1000">
                <a:latin typeface="+mn-ea"/>
              </a:rPr>
              <a:t>그것은 바로 다중우주 탐험 장치</a:t>
            </a:r>
            <a:r>
              <a:rPr lang="en-US" altLang="ko-KR" sz="1000">
                <a:latin typeface="+mn-ea"/>
              </a:rPr>
              <a:t>...</a:t>
            </a:r>
          </a:p>
          <a:p>
            <a:pPr marL="0" indent="0">
              <a:spcBef>
                <a:spcPts val="500"/>
              </a:spcBef>
              <a:buNone/>
            </a:pPr>
            <a:endParaRPr lang="en-US" altLang="ko-KR" sz="1000">
              <a:latin typeface="+mn-ea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ko-KR" altLang="en-US" sz="1000">
                <a:latin typeface="+mn-ea"/>
              </a:rPr>
              <a:t>이 장치는 평행 차원을 연결하여 무한한 가능성 속에서 새로운 탈출 시도를 가능하게 한다</a:t>
            </a:r>
            <a:r>
              <a:rPr lang="en-US" altLang="ko-KR" sz="1000">
                <a:latin typeface="+mn-ea"/>
              </a:rPr>
              <a:t>.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ko-KR" altLang="en-US" sz="1000">
                <a:latin typeface="+mn-ea"/>
              </a:rPr>
              <a:t>비록 한 차원에서의 실패는 그 세계의 소멸을 뜻하지만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그 속에서 얻은 경험과 데이터는 본부로 귀환하여 인류 전체의 집단적 지식으로 축적된다</a:t>
            </a:r>
            <a:r>
              <a:rPr lang="en-US" altLang="ko-KR" sz="1000">
                <a:latin typeface="+mn-ea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9B689E-5503-4C64-BEE8-84FD4195F23F}"/>
              </a:ext>
            </a:extLst>
          </p:cNvPr>
          <p:cNvSpPr/>
          <p:nvPr/>
        </p:nvSpPr>
        <p:spPr>
          <a:xfrm>
            <a:off x="4480422" y="938276"/>
            <a:ext cx="740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세계관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30F764-3E7C-4DEE-BA5E-810021F79D12}"/>
              </a:ext>
            </a:extLst>
          </p:cNvPr>
          <p:cNvSpPr/>
          <p:nvPr/>
        </p:nvSpPr>
        <p:spPr>
          <a:xfrm>
            <a:off x="4480419" y="3261540"/>
            <a:ext cx="14261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플레이어의 역활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9DCC7F9-E8AE-4998-83AB-08679AE80DCA}"/>
              </a:ext>
            </a:extLst>
          </p:cNvPr>
          <p:cNvSpPr txBox="1">
            <a:spLocks/>
          </p:cNvSpPr>
          <p:nvPr/>
        </p:nvSpPr>
        <p:spPr>
          <a:xfrm>
            <a:off x="4480420" y="3683939"/>
            <a:ext cx="7610662" cy="1038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ko-KR" altLang="en-US" sz="1000"/>
              <a:t>플레이어는 본부에서 선발된 </a:t>
            </a:r>
            <a:r>
              <a:rPr lang="ko-KR" altLang="en-US" sz="1000" b="1"/>
              <a:t>탐험 요원</a:t>
            </a:r>
            <a:r>
              <a:rPr lang="ko-KR" altLang="en-US" sz="1000"/>
              <a:t>이자</a:t>
            </a:r>
            <a:r>
              <a:rPr lang="en-US" altLang="ko-KR" sz="1000"/>
              <a:t>, </a:t>
            </a:r>
            <a:r>
              <a:rPr lang="ko-KR" altLang="en-US" sz="1000"/>
              <a:t>다중우주 장치를 통해 평행 차원으로 파견되는 인류의 대리인</a:t>
            </a:r>
            <a:endParaRPr lang="en-US" altLang="ko-KR" sz="1000"/>
          </a:p>
          <a:p>
            <a:pPr>
              <a:spcBef>
                <a:spcPts val="500"/>
              </a:spcBef>
            </a:pPr>
            <a:r>
              <a:rPr lang="ko-KR" altLang="en-US" sz="1000"/>
              <a:t>매번 다른 평행 차원 속 행성에 착륙하여</a:t>
            </a:r>
            <a:r>
              <a:rPr lang="en-US" altLang="ko-KR" sz="1000"/>
              <a:t>, </a:t>
            </a:r>
            <a:r>
              <a:rPr lang="ko-KR" altLang="en-US" sz="1000"/>
              <a:t>자원과 데이터를 수집하고 초신성 폭발의 파동이 닥치기 전에 탈출해야 한다</a:t>
            </a:r>
            <a:r>
              <a:rPr lang="en-US" altLang="ko-KR" sz="1000"/>
              <a:t>.</a:t>
            </a:r>
          </a:p>
          <a:p>
            <a:pPr lvl="1"/>
            <a:r>
              <a:rPr lang="ko-KR" altLang="en-US" sz="1000"/>
              <a:t>차원마다 달라지는 환경 </a:t>
            </a:r>
            <a:r>
              <a:rPr lang="en-US" altLang="ko-KR" sz="1000"/>
              <a:t>: </a:t>
            </a:r>
            <a:r>
              <a:rPr lang="ko-KR" altLang="en-US" sz="1000"/>
              <a:t>지형</a:t>
            </a:r>
            <a:r>
              <a:rPr lang="en-US" altLang="ko-KR" sz="1000"/>
              <a:t>, </a:t>
            </a:r>
            <a:r>
              <a:rPr lang="ko-KR" altLang="en-US" sz="1000"/>
              <a:t>생태계</a:t>
            </a:r>
            <a:r>
              <a:rPr lang="en-US" altLang="ko-KR" sz="1000"/>
              <a:t>, </a:t>
            </a:r>
            <a:r>
              <a:rPr lang="ko-KR" altLang="en-US" sz="1000"/>
              <a:t>위협이 완전히 달라져 매번 새로운 로그라이크 경험 제공</a:t>
            </a:r>
            <a:endParaRPr lang="en-US" altLang="ko-KR" sz="1000"/>
          </a:p>
          <a:p>
            <a:pPr lvl="1"/>
            <a:r>
              <a:rPr lang="ko-KR" altLang="en-US" sz="1000" b="1"/>
              <a:t>자원 확보</a:t>
            </a:r>
            <a:r>
              <a:rPr lang="en-US" altLang="ko-KR" sz="1000"/>
              <a:t>: </a:t>
            </a:r>
            <a:r>
              <a:rPr lang="ko-KR" altLang="en-US" sz="1000"/>
              <a:t>우주선</a:t>
            </a:r>
            <a:r>
              <a:rPr lang="en-US" altLang="ko-KR" sz="1000"/>
              <a:t>·</a:t>
            </a:r>
            <a:r>
              <a:rPr lang="ko-KR" altLang="en-US" sz="1000"/>
              <a:t>장비 업그레이드에 사용</a:t>
            </a:r>
            <a:endParaRPr lang="en-US" altLang="ko-KR" sz="1000"/>
          </a:p>
          <a:p>
            <a:pPr lvl="1"/>
            <a:r>
              <a:rPr lang="ko-KR" altLang="en-US" sz="1000" b="1"/>
              <a:t>데이터 수집</a:t>
            </a:r>
            <a:r>
              <a:rPr lang="en-US" altLang="ko-KR" sz="1000"/>
              <a:t>: </a:t>
            </a:r>
            <a:r>
              <a:rPr lang="ko-KR" altLang="en-US" sz="1000"/>
              <a:t>위험 환경 정보</a:t>
            </a:r>
            <a:r>
              <a:rPr lang="en-US" altLang="ko-KR" sz="1000"/>
              <a:t>, </a:t>
            </a:r>
            <a:r>
              <a:rPr lang="ko-KR" altLang="en-US" sz="1000"/>
              <a:t>생존 전략</a:t>
            </a:r>
            <a:r>
              <a:rPr lang="en-US" altLang="ko-KR" sz="1000"/>
              <a:t>, </a:t>
            </a:r>
            <a:r>
              <a:rPr lang="ko-KR" altLang="en-US" sz="1000"/>
              <a:t>연구 자료 등 → 본부 연구진의 축적된 지식으로 전송</a:t>
            </a:r>
            <a:r>
              <a:rPr lang="en-US" altLang="ko-KR" sz="100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FC7B1D-B95C-477C-B554-11C40459DA09}"/>
              </a:ext>
            </a:extLst>
          </p:cNvPr>
          <p:cNvSpPr/>
          <p:nvPr/>
        </p:nvSpPr>
        <p:spPr>
          <a:xfrm>
            <a:off x="4480419" y="5183394"/>
            <a:ext cx="14261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최종 목표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2188FF-BFA9-4FD7-9021-58F6CC1FD3B4}"/>
              </a:ext>
            </a:extLst>
          </p:cNvPr>
          <p:cNvSpPr/>
          <p:nvPr/>
        </p:nvSpPr>
        <p:spPr>
          <a:xfrm>
            <a:off x="4480420" y="5491171"/>
            <a:ext cx="6096000" cy="6369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000"/>
              <a:t>무한히 이어지는 평행 차원 속 시도를 통해</a:t>
            </a:r>
            <a:r>
              <a:rPr lang="en-US" altLang="ko-KR" sz="1000"/>
              <a:t>, </a:t>
            </a:r>
            <a:r>
              <a:rPr lang="ko-KR" altLang="en-US" sz="1000"/>
              <a:t>인류가 </a:t>
            </a:r>
            <a:r>
              <a:rPr lang="ko-KR" altLang="en-US" sz="1000" b="1"/>
              <a:t>궁극의 생존 방법</a:t>
            </a:r>
            <a:r>
              <a:rPr lang="ko-KR" altLang="en-US" sz="1000"/>
              <a:t>을 찾고 폭발의 운명을 벗어나는 것</a:t>
            </a:r>
            <a:endParaRPr lang="en-US" altLang="ko-KR" sz="1000"/>
          </a:p>
          <a:p>
            <a:pPr marL="171450" indent="-1714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000"/>
              <a:t>플레이어의 모든 시도는 미래를 위한 </a:t>
            </a:r>
            <a:r>
              <a:rPr lang="ko-KR" altLang="en-US" sz="1000" b="1"/>
              <a:t>데이터와 경험의 축적</a:t>
            </a:r>
            <a:r>
              <a:rPr lang="ko-KR" altLang="en-US" sz="1000"/>
              <a:t>으로 이어진다</a:t>
            </a:r>
            <a:r>
              <a:rPr lang="en-US" altLang="ko-KR" sz="1000"/>
              <a:t>.</a:t>
            </a:r>
          </a:p>
          <a:p>
            <a:pPr marL="171450" indent="-1714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000"/>
              <a:t>실패조차 의미 있는 성과가 되며</a:t>
            </a:r>
            <a:r>
              <a:rPr lang="en-US" altLang="ko-KR" sz="1000"/>
              <a:t>, </a:t>
            </a:r>
            <a:r>
              <a:rPr lang="ko-KR" altLang="en-US" sz="1000"/>
              <a:t>최종적으로는 탈출을 위한 열쇠가 된다</a:t>
            </a:r>
            <a:r>
              <a:rPr lang="en-US" altLang="ko-KR" sz="1000"/>
              <a:t>.</a:t>
            </a:r>
          </a:p>
        </p:txBody>
      </p:sp>
      <p:pic>
        <p:nvPicPr>
          <p:cNvPr id="4099" name="Picture 3" descr="생성된 이미지">
            <a:extLst>
              <a:ext uri="{FF2B5EF4-FFF2-40B4-BE49-F238E27FC236}">
                <a16:creationId xmlns:a16="http://schemas.microsoft.com/office/drawing/2014/main" id="{A423F4EC-D870-4B1F-B8DE-598E4DBEF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19" y="938276"/>
            <a:ext cx="3438665" cy="51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A4A3-DFF6-4F7A-A036-7ED0432D86D5}"/>
              </a:ext>
            </a:extLst>
          </p:cNvPr>
          <p:cNvSpPr txBox="1"/>
          <p:nvPr/>
        </p:nvSpPr>
        <p:spPr>
          <a:xfrm>
            <a:off x="538619" y="40083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핵심 시스템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BD441C-B2C9-4DED-95AD-A9E83322432F}"/>
              </a:ext>
            </a:extLst>
          </p:cNvPr>
          <p:cNvSpPr/>
          <p:nvPr/>
        </p:nvSpPr>
        <p:spPr>
          <a:xfrm>
            <a:off x="538619" y="888849"/>
            <a:ext cx="11480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schemeClr val="accent2"/>
                </a:solidFill>
                <a:latin typeface="+mj-ea"/>
                <a:ea typeface="+mj-ea"/>
              </a:rPr>
              <a:t>초신성 폭발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B8853A-56D0-49C9-A45E-CA70B79A1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19" y="1315310"/>
            <a:ext cx="7610662" cy="4568959"/>
          </a:xfr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ko-KR" altLang="en-US" sz="1000">
                <a:latin typeface="+mn-ea"/>
              </a:rPr>
              <a:t>본 게임의 플레이 전반을 지배하는 핵심 요소로</a:t>
            </a:r>
            <a:r>
              <a:rPr lang="en-US" altLang="ko-KR" sz="1000">
                <a:latin typeface="+mn-ea"/>
              </a:rPr>
              <a:t>,  </a:t>
            </a:r>
            <a:r>
              <a:rPr lang="ko-KR" altLang="en-US" sz="1000">
                <a:latin typeface="+mn-ea"/>
              </a:rPr>
              <a:t>초신성 폭발이 점점 확산되며 탐사영역이 축소되어</a:t>
            </a:r>
            <a:endParaRPr lang="en-US" altLang="ko-KR" sz="1000">
              <a:latin typeface="+mn-ea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ko-KR" altLang="en-US" sz="1000">
                <a:latin typeface="+mn-ea"/>
              </a:rPr>
              <a:t>플레이어는 한정된 시간 안에 자원을 확보하고</a:t>
            </a:r>
            <a:r>
              <a:rPr lang="en-US" altLang="ko-KR" sz="1000">
                <a:latin typeface="+mn-ea"/>
              </a:rPr>
              <a:t> </a:t>
            </a:r>
            <a:r>
              <a:rPr lang="ko-KR" altLang="en-US" sz="1000">
                <a:latin typeface="+mn-ea"/>
              </a:rPr>
              <a:t>최대한 멀리 탈출해야 한다</a:t>
            </a:r>
            <a:r>
              <a:rPr lang="en-US" altLang="ko-KR" sz="1000">
                <a:latin typeface="+mn-ea"/>
              </a:rPr>
              <a:t>.</a:t>
            </a:r>
          </a:p>
          <a:p>
            <a:pPr marL="0" indent="0">
              <a:spcBef>
                <a:spcPts val="500"/>
              </a:spcBef>
              <a:buNone/>
            </a:pPr>
            <a:endParaRPr lang="en-US" altLang="ko-KR" sz="1000">
              <a:latin typeface="+mn-ea"/>
            </a:endParaRPr>
          </a:p>
          <a:p>
            <a:pPr>
              <a:spcBef>
                <a:spcPts val="500"/>
              </a:spcBef>
            </a:pPr>
            <a:r>
              <a:rPr lang="en-US" altLang="ko-KR" sz="1000"/>
              <a:t>HUD </a:t>
            </a:r>
            <a:r>
              <a:rPr lang="ko-KR" altLang="en-US" sz="1000"/>
              <a:t>좌측에는 </a:t>
            </a:r>
            <a:r>
              <a:rPr lang="ko-KR" altLang="en-US" sz="1000" b="1"/>
              <a:t>플레어 진행 게이지</a:t>
            </a:r>
            <a:r>
              <a:rPr lang="ko-KR" altLang="en-US" sz="1000"/>
              <a:t>가 표시되며</a:t>
            </a:r>
            <a:r>
              <a:rPr lang="en-US" altLang="ko-KR" sz="1000"/>
              <a:t>, </a:t>
            </a:r>
            <a:r>
              <a:rPr lang="ko-KR" altLang="en-US" sz="1000"/>
              <a:t>진행될수록 하늘과 조명이 붉게 변한다</a:t>
            </a:r>
            <a:endParaRPr lang="en-US" altLang="ko-KR" sz="1000"/>
          </a:p>
          <a:p>
            <a:pPr>
              <a:spcBef>
                <a:spcPts val="500"/>
              </a:spcBef>
            </a:pPr>
            <a:r>
              <a:rPr lang="ko-KR" altLang="en-US" sz="1000"/>
              <a:t>세션당 </a:t>
            </a:r>
            <a:r>
              <a:rPr lang="en-US" altLang="ko-KR" sz="1000" b="1"/>
              <a:t>20~30</a:t>
            </a:r>
            <a:r>
              <a:rPr lang="ko-KR" altLang="en-US" sz="1000" b="1"/>
              <a:t>분 내외</a:t>
            </a:r>
            <a:r>
              <a:rPr lang="ko-KR" altLang="en-US" sz="1000"/>
              <a:t>로 구성</a:t>
            </a:r>
            <a:endParaRPr lang="en-US" altLang="ko-KR" sz="1000"/>
          </a:p>
          <a:p>
            <a:pPr>
              <a:spcBef>
                <a:spcPts val="500"/>
              </a:spcBef>
            </a:pPr>
            <a:r>
              <a:rPr lang="ko-KR" altLang="en-US" sz="1000"/>
              <a:t>시간이 지날수록 탐험 효율 </a:t>
            </a:r>
            <a:r>
              <a:rPr lang="en-US" altLang="ko-KR" sz="1000"/>
              <a:t>vs </a:t>
            </a:r>
            <a:r>
              <a:rPr lang="ko-KR" altLang="en-US" sz="1000"/>
              <a:t>생존 위험의 균형이 바뀜</a:t>
            </a:r>
            <a:endParaRPr lang="en-US" altLang="ko-KR" sz="1000"/>
          </a:p>
          <a:p>
            <a:pPr lvl="1"/>
            <a:r>
              <a:rPr lang="ko-KR" altLang="en-US" sz="800"/>
              <a:t>초반엔 안전하지만 자원 수확량이 적음</a:t>
            </a:r>
            <a:r>
              <a:rPr lang="en-US" altLang="ko-KR" sz="800"/>
              <a:t>.</a:t>
            </a:r>
          </a:p>
          <a:p>
            <a:pPr lvl="1"/>
            <a:r>
              <a:rPr lang="ko-KR" altLang="en-US" sz="800"/>
              <a:t>후반엔 위험하지만 고급 자원 등장 확률 증가</a:t>
            </a:r>
            <a:r>
              <a:rPr lang="en-US" altLang="ko-KR" sz="800"/>
              <a:t>.</a:t>
            </a:r>
          </a:p>
          <a:p>
            <a:pPr lvl="1"/>
            <a:r>
              <a:rPr lang="ko-KR" altLang="en-US" sz="800"/>
              <a:t>즉</a:t>
            </a:r>
            <a:r>
              <a:rPr lang="en-US" altLang="ko-KR" sz="800"/>
              <a:t>, </a:t>
            </a:r>
            <a:r>
              <a:rPr lang="ko-KR" altLang="en-US" sz="800"/>
              <a:t>플레이어는 “조금 더 탐험할 것인가 </a:t>
            </a:r>
            <a:r>
              <a:rPr lang="en-US" altLang="ko-KR" sz="800"/>
              <a:t>/ </a:t>
            </a:r>
            <a:r>
              <a:rPr lang="ko-KR" altLang="en-US" sz="800"/>
              <a:t>탈출할 것인가”의 </a:t>
            </a:r>
            <a:r>
              <a:rPr lang="ko-KR" altLang="en-US" sz="800" b="1"/>
              <a:t>위험</a:t>
            </a:r>
            <a:r>
              <a:rPr lang="en-US" altLang="ko-KR" sz="800" b="1"/>
              <a:t>-</a:t>
            </a:r>
            <a:r>
              <a:rPr lang="ko-KR" altLang="en-US" sz="800" b="1"/>
              <a:t>보상 선택</a:t>
            </a:r>
            <a:r>
              <a:rPr lang="ko-KR" altLang="en-US" sz="800"/>
              <a:t>을 해야 함</a:t>
            </a:r>
            <a:r>
              <a:rPr lang="en-US" altLang="ko-KR" sz="800"/>
              <a:t>.</a:t>
            </a:r>
          </a:p>
          <a:p>
            <a:r>
              <a:rPr lang="ko-KR" altLang="en-US" sz="1000"/>
              <a:t>시간과 환경 변화의 연동</a:t>
            </a:r>
            <a:endParaRPr lang="en-US" altLang="ko-KR" sz="1000"/>
          </a:p>
          <a:p>
            <a:pPr lvl="1"/>
            <a:r>
              <a:rPr lang="ko-KR" altLang="en-US" sz="800"/>
              <a:t>방사능 수치 상승 → 장비 효율 저하로 인한 산소 소모량 증가</a:t>
            </a:r>
            <a:endParaRPr lang="en-US" altLang="ko-KR" sz="800"/>
          </a:p>
          <a:p>
            <a:pPr lvl="1"/>
            <a:r>
              <a:rPr lang="ko-KR" altLang="en-US" sz="800"/>
              <a:t>중력 불안정 → 점프</a:t>
            </a:r>
            <a:r>
              <a:rPr lang="en-US" altLang="ko-KR" sz="800"/>
              <a:t>/</a:t>
            </a:r>
            <a:r>
              <a:rPr lang="ko-KR" altLang="en-US" sz="800"/>
              <a:t>이동 제어 불안</a:t>
            </a:r>
            <a:endParaRPr lang="en-US" altLang="ko-KR" sz="800"/>
          </a:p>
          <a:p>
            <a:pPr lvl="1"/>
            <a:r>
              <a:rPr lang="ko-KR" altLang="en-US" sz="800"/>
              <a:t>적 </a:t>
            </a:r>
            <a:r>
              <a:rPr lang="en-US" altLang="ko-KR" sz="800"/>
              <a:t>AI </a:t>
            </a:r>
            <a:r>
              <a:rPr lang="ko-KR" altLang="en-US" sz="800"/>
              <a:t>광폭화 → 공격 패턴 변화 및 무리 행동 발생</a:t>
            </a:r>
            <a:endParaRPr lang="en-US" altLang="ko-KR" sz="800"/>
          </a:p>
          <a:p>
            <a:r>
              <a:rPr lang="ko-KR" altLang="en-US" sz="1000"/>
              <a:t>시간 기반 이벤트</a:t>
            </a:r>
            <a:endParaRPr lang="en-US" altLang="ko-KR" sz="1000"/>
          </a:p>
          <a:p>
            <a:pPr lvl="1"/>
            <a:r>
              <a:rPr lang="ko-KR" altLang="en-US" sz="800"/>
              <a:t>일정 시간마다 “플라즈마 폭풍”</a:t>
            </a:r>
            <a:r>
              <a:rPr lang="en-US" altLang="ko-KR" sz="800"/>
              <a:t>, “</a:t>
            </a:r>
            <a:r>
              <a:rPr lang="ko-KR" altLang="en-US" sz="800"/>
              <a:t>방사능 안개“</a:t>
            </a:r>
            <a:r>
              <a:rPr lang="en-US" altLang="ko-KR" sz="800"/>
              <a:t>, “</a:t>
            </a:r>
            <a:r>
              <a:rPr lang="ko-KR" altLang="en-US" sz="800"/>
              <a:t>시간 왜곡＂등 랜덤 재난 발생</a:t>
            </a:r>
            <a:endParaRPr lang="en-US" altLang="ko-KR" sz="800"/>
          </a:p>
          <a:p>
            <a:pPr lvl="1"/>
            <a:r>
              <a:rPr lang="ko-KR" altLang="en-US" sz="800"/>
              <a:t>재난 이벤트는 자원 채집 루틴을 중단시키거나 새로운 위험 보상을 유도</a:t>
            </a:r>
            <a:endParaRPr lang="en-US" altLang="ko-KR" sz="800"/>
          </a:p>
          <a:p>
            <a:r>
              <a:rPr lang="ko-KR" altLang="en-US" sz="1000">
                <a:latin typeface="+mn-ea"/>
              </a:rPr>
              <a:t>전투</a:t>
            </a:r>
            <a:endParaRPr lang="en-US" altLang="ko-KR" sz="1000">
              <a:latin typeface="+mn-ea"/>
            </a:endParaRPr>
          </a:p>
          <a:p>
            <a:pPr lvl="1"/>
            <a:r>
              <a:rPr lang="ko-KR" altLang="en-US" sz="800"/>
              <a:t>우주 항해 및 행성 탐색 중 다른 외계 종족과 전투를 통해 제한된 자원을 보호해야 함</a:t>
            </a:r>
            <a:endParaRPr lang="en-US" altLang="ko-KR" sz="800"/>
          </a:p>
          <a:p>
            <a:pPr lvl="1"/>
            <a:r>
              <a:rPr lang="ko-KR" altLang="en-US" sz="800"/>
              <a:t>방사능 지역이나 플라즈마 폭풍 중에는 시야 제한</a:t>
            </a:r>
            <a:r>
              <a:rPr lang="en-US" altLang="ko-KR" sz="800"/>
              <a:t>, </a:t>
            </a:r>
            <a:r>
              <a:rPr lang="ko-KR" altLang="en-US" sz="800"/>
              <a:t>무기 과열</a:t>
            </a:r>
            <a:r>
              <a:rPr lang="en-US" altLang="ko-KR" sz="800"/>
              <a:t>, </a:t>
            </a:r>
            <a:r>
              <a:rPr lang="ko-KR" altLang="en-US" sz="800"/>
              <a:t>조준 불안정 등 </a:t>
            </a:r>
            <a:r>
              <a:rPr lang="ko-KR" altLang="en-US" sz="800" b="1"/>
              <a:t>상황적 페널티</a:t>
            </a:r>
            <a:r>
              <a:rPr lang="ko-KR" altLang="en-US" sz="800"/>
              <a:t>가 적용</a:t>
            </a:r>
            <a:endParaRPr lang="en-US" altLang="ko-KR" sz="800"/>
          </a:p>
          <a:p>
            <a:pPr lvl="1"/>
            <a:r>
              <a:rPr lang="ko-KR" altLang="en-US" sz="800"/>
              <a:t>뱀서라이크 느낌으로 지속적으로 적들이 출현하고 전투를 수행함</a:t>
            </a:r>
            <a:endParaRPr lang="en-US" altLang="ko-KR" sz="800"/>
          </a:p>
        </p:txBody>
      </p:sp>
    </p:spTree>
    <p:extLst>
      <p:ext uri="{BB962C8B-B14F-4D97-AF65-F5344CB8AC3E}">
        <p14:creationId xmlns:p14="http://schemas.microsoft.com/office/powerpoint/2010/main" val="705834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스퀘어라운드 ExtraBold"/>
        <a:ea typeface="나눔스퀘어라운드 ExtraBold"/>
        <a:cs typeface=""/>
      </a:majorFont>
      <a:minorFont>
        <a:latin typeface="나눔스퀘어라운드 Bold"/>
        <a:ea typeface="나눔스퀘어라운드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2032</TotalTime>
  <Words>1592</Words>
  <Application>Microsoft Office PowerPoint</Application>
  <PresentationFormat>와이드스크린</PresentationFormat>
  <Paragraphs>205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Arial Unicode MS</vt:lpstr>
      <vt:lpstr>JetBrains Mono</vt:lpstr>
      <vt:lpstr>나눔바른고딕</vt:lpstr>
      <vt:lpstr>나눔스퀘어라운드 Bold</vt:lpstr>
      <vt:lpstr>나눔스퀘어라운드 ExtraBold</vt:lpstr>
      <vt:lpstr>나눔스퀘어라운드 Regular</vt:lpstr>
      <vt:lpstr>맑은 고딕</vt:lpstr>
      <vt:lpstr>Arial</vt:lpstr>
      <vt:lpstr>Courier New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김동현</dc:creator>
  <cp:lastModifiedBy>김동현</cp:lastModifiedBy>
  <cp:revision>53</cp:revision>
  <dcterms:created xsi:type="dcterms:W3CDTF">2025-10-03T03:33:50Z</dcterms:created>
  <dcterms:modified xsi:type="dcterms:W3CDTF">2025-10-18T12:43:45Z</dcterms:modified>
</cp:coreProperties>
</file>